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7"/>
  </p:notesMasterIdLst>
  <p:sldIdLst>
    <p:sldId id="419" r:id="rId2"/>
    <p:sldId id="371" r:id="rId3"/>
    <p:sldId id="374" r:id="rId4"/>
    <p:sldId id="424" r:id="rId5"/>
    <p:sldId id="422" r:id="rId6"/>
    <p:sldId id="423" r:id="rId7"/>
    <p:sldId id="427" r:id="rId8"/>
    <p:sldId id="438" r:id="rId9"/>
    <p:sldId id="439" r:id="rId10"/>
    <p:sldId id="444" r:id="rId11"/>
    <p:sldId id="401" r:id="rId12"/>
    <p:sldId id="402" r:id="rId13"/>
    <p:sldId id="263" r:id="rId14"/>
    <p:sldId id="264" r:id="rId15"/>
    <p:sldId id="262" r:id="rId16"/>
    <p:sldId id="268" r:id="rId17"/>
    <p:sldId id="270" r:id="rId18"/>
    <p:sldId id="321" r:id="rId19"/>
    <p:sldId id="414" r:id="rId20"/>
    <p:sldId id="430" r:id="rId21"/>
    <p:sldId id="421" r:id="rId22"/>
    <p:sldId id="257" r:id="rId23"/>
    <p:sldId id="450" r:id="rId24"/>
    <p:sldId id="460" r:id="rId25"/>
    <p:sldId id="417" r:id="rId26"/>
    <p:sldId id="385" r:id="rId27"/>
    <p:sldId id="415" r:id="rId28"/>
    <p:sldId id="467" r:id="rId29"/>
    <p:sldId id="468" r:id="rId30"/>
    <p:sldId id="355" r:id="rId31"/>
    <p:sldId id="326" r:id="rId32"/>
    <p:sldId id="386" r:id="rId33"/>
    <p:sldId id="387" r:id="rId34"/>
    <p:sldId id="388" r:id="rId35"/>
    <p:sldId id="366" r:id="rId36"/>
    <p:sldId id="393" r:id="rId37"/>
    <p:sldId id="394" r:id="rId38"/>
    <p:sldId id="340" r:id="rId39"/>
    <p:sldId id="461" r:id="rId40"/>
    <p:sldId id="412" r:id="rId41"/>
    <p:sldId id="411" r:id="rId42"/>
    <p:sldId id="410" r:id="rId43"/>
    <p:sldId id="409" r:id="rId44"/>
    <p:sldId id="408" r:id="rId45"/>
    <p:sldId id="404" r:id="rId46"/>
    <p:sldId id="303" r:id="rId47"/>
    <p:sldId id="465" r:id="rId48"/>
    <p:sldId id="466" r:id="rId49"/>
    <p:sldId id="304" r:id="rId50"/>
    <p:sldId id="407" r:id="rId51"/>
    <p:sldId id="281" r:id="rId52"/>
    <p:sldId id="282" r:id="rId53"/>
    <p:sldId id="278" r:id="rId54"/>
    <p:sldId id="280" r:id="rId55"/>
    <p:sldId id="279" r:id="rId56"/>
    <p:sldId id="260" r:id="rId57"/>
    <p:sldId id="273" r:id="rId58"/>
    <p:sldId id="272" r:id="rId59"/>
    <p:sldId id="275" r:id="rId60"/>
    <p:sldId id="274" r:id="rId61"/>
    <p:sldId id="284" r:id="rId62"/>
    <p:sldId id="283" r:id="rId63"/>
    <p:sldId id="285" r:id="rId64"/>
    <p:sldId id="287" r:id="rId65"/>
    <p:sldId id="286" r:id="rId66"/>
    <p:sldId id="288" r:id="rId67"/>
    <p:sldId id="293" r:id="rId68"/>
    <p:sldId id="365" r:id="rId69"/>
    <p:sldId id="261" r:id="rId70"/>
    <p:sldId id="453" r:id="rId71"/>
    <p:sldId id="459" r:id="rId72"/>
    <p:sldId id="457" r:id="rId73"/>
    <p:sldId id="458" r:id="rId74"/>
    <p:sldId id="463" r:id="rId75"/>
    <p:sldId id="464" r:id="rId76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54A6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71" autoAdjust="0"/>
  </p:normalViewPr>
  <p:slideViewPr>
    <p:cSldViewPr>
      <p:cViewPr>
        <p:scale>
          <a:sx n="87" d="100"/>
          <a:sy n="87" d="100"/>
        </p:scale>
        <p:origin x="-14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82" d="100"/>
          <a:sy n="82" d="100"/>
        </p:scale>
        <p:origin x="-3972" y="-6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vmlDrawing" Target="../drawings/vmlDrawing1.vml"/><Relationship Id="rId1" Type="http://schemas.openxmlformats.org/officeDocument/2006/relationships/theme" Target="../theme/theme2.xml"/><Relationship Id="rId4" Type="http://schemas.openxmlformats.org/officeDocument/2006/relationships/image" Target="../media/image2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B86C3-1EA4-439E-8C61-90C4D2B29AB3}" type="datetimeFigureOut">
              <a:rPr lang="sv-SE" smtClean="0"/>
              <a:t>2012-12-10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A7F4-87B3-46A9-B17E-071278C2FF82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67719"/>
              </p:ext>
            </p:extLst>
          </p:nvPr>
        </p:nvGraphicFramePr>
        <p:xfrm>
          <a:off x="1124744" y="683568"/>
          <a:ext cx="4570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8" name="Slide" r:id="rId3" imgW="4570415" imgH="3427327" progId="PowerPoint.Slide.12">
                  <p:embed/>
                </p:oleObj>
              </mc:Choice>
              <mc:Fallback>
                <p:oleObj name="Slide" r:id="rId3" imgW="4570415" imgH="3427327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4744" y="683568"/>
                        <a:ext cx="4570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20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71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229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1D06-B474-4D2C-9EF7-F4D0B58737CF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3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AD0C-A4D4-4635-8D31-C66C00430A66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9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F0B0-50E2-4EB5-929E-4FDDAD3F18E8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6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4854-92F6-4F7B-9ECD-4EDFD1F2E5A1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9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6CD2-A904-4949-9512-C6BDBDA5B832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65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1484-74F5-43AF-9075-7840AA8B8168}" type="datetime1">
              <a:rPr lang="sv-SE" smtClean="0"/>
              <a:t>2012-12-10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095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D454-FF01-4FEF-8C3A-4BEAD19328D1}" type="datetime1">
              <a:rPr lang="sv-SE" smtClean="0"/>
              <a:t>2012-12-10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75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DBF0-F585-4A87-B54C-DC56BD52610E}" type="datetime1">
              <a:rPr lang="sv-SE" smtClean="0"/>
              <a:t>2012-12-10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87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88640"/>
            <a:ext cx="9144000" cy="720080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54A6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18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8" name="Rectangle 7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A Variational Bayesian Inference Framework 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Depth Image Enhancement  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1/10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8069-FD12-476A-92A0-B06620CB11B0}" type="datetime1">
              <a:rPr lang="sv-SE" smtClean="0"/>
              <a:t>2012-12-10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52625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42BD-2177-40D8-AD39-A112E4470D58}" type="datetime1">
              <a:rPr lang="sv-SE" smtClean="0"/>
              <a:t>2012-12-10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15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08AE-BC80-467A-A744-EB4AFD881C4C}" type="datetime1">
              <a:rPr lang="sv-SE" smtClean="0"/>
              <a:t>2012-12-10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1.jpe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7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eg"/><Relationship Id="rId7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5751" y="1268760"/>
            <a:ext cx="91664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A Variational Bayesian Inference Framework </a:t>
            </a:r>
            <a:r>
              <a:rPr lang="en-US" sz="32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for</a:t>
            </a:r>
          </a:p>
          <a:p>
            <a:pPr algn="ctr"/>
            <a:r>
              <a:rPr lang="sv-SE" sz="32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Multiview </a:t>
            </a:r>
            <a:r>
              <a:rPr lang="sv-SE" sz="32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Depth Image Enhancement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-22475" y="2780928"/>
            <a:ext cx="91583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200" dirty="0">
                <a:latin typeface="Microsoft Sans Serif" pitchFamily="34" charset="0"/>
                <a:cs typeface="Microsoft Sans Serif" pitchFamily="34" charset="0"/>
              </a:rPr>
              <a:t>Pravin Kumar Rana, </a:t>
            </a:r>
            <a:r>
              <a:rPr lang="sv-SE" sz="2200" dirty="0" smtClean="0">
                <a:latin typeface="Microsoft Sans Serif" pitchFamily="34" charset="0"/>
                <a:cs typeface="Microsoft Sans Serif" pitchFamily="34" charset="0"/>
              </a:rPr>
              <a:t>Jalil </a:t>
            </a:r>
            <a:r>
              <a:rPr lang="sv-SE" sz="2200" dirty="0">
                <a:latin typeface="Microsoft Sans Serif" pitchFamily="34" charset="0"/>
                <a:cs typeface="Microsoft Sans Serif" pitchFamily="34" charset="0"/>
              </a:rPr>
              <a:t>Taghia, and Markus </a:t>
            </a:r>
            <a:r>
              <a:rPr lang="sv-SE" sz="2200" dirty="0" smtClean="0">
                <a:latin typeface="Microsoft Sans Serif" pitchFamily="34" charset="0"/>
                <a:cs typeface="Microsoft Sans Serif" pitchFamily="34" charset="0"/>
              </a:rPr>
              <a:t>Flierl</a:t>
            </a:r>
          </a:p>
          <a:p>
            <a:pPr algn="ctr"/>
            <a:endParaRPr lang="sv-SE" sz="22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2200" dirty="0">
                <a:latin typeface="Microsoft Sans Serif" pitchFamily="34" charset="0"/>
                <a:cs typeface="Microsoft Sans Serif" pitchFamily="34" charset="0"/>
              </a:rPr>
              <a:t>School of Electrical Engineering</a:t>
            </a:r>
          </a:p>
          <a:p>
            <a:pPr algn="ctr"/>
            <a:r>
              <a:rPr lang="en-US" sz="2200" dirty="0">
                <a:latin typeface="Microsoft Sans Serif" pitchFamily="34" charset="0"/>
                <a:cs typeface="Microsoft Sans Serif" pitchFamily="34" charset="0"/>
              </a:rPr>
              <a:t>KTH Royal Institute of Technology</a:t>
            </a:r>
          </a:p>
          <a:p>
            <a:pPr algn="ctr"/>
            <a:r>
              <a:rPr lang="sv-SE" sz="2200" dirty="0">
                <a:latin typeface="Microsoft Sans Serif" pitchFamily="34" charset="0"/>
                <a:cs typeface="Microsoft Sans Serif" pitchFamily="34" charset="0"/>
              </a:rPr>
              <a:t>Stockholm, </a:t>
            </a:r>
            <a:r>
              <a:rPr lang="sv-SE" sz="2200" dirty="0" smtClean="0">
                <a:latin typeface="Microsoft Sans Serif" pitchFamily="34" charset="0"/>
                <a:cs typeface="Microsoft Sans Serif" pitchFamily="34" charset="0"/>
              </a:rPr>
              <a:t>Sweden</a:t>
            </a:r>
          </a:p>
          <a:p>
            <a:pPr algn="ctr"/>
            <a:endParaRPr lang="sv-SE" sz="22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sv-SE" sz="22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22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December 10, 2012</a:t>
            </a:r>
            <a:endParaRPr lang="sv-SE" sz="22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IEEE International Symposium on Multimedia 2012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877225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04" y="3891761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37" y="3991666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1844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utout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TextBox 72"/>
          <p:cNvSpPr txBox="1"/>
          <p:nvPr/>
        </p:nvSpPr>
        <p:spPr>
          <a:xfrm>
            <a:off x="2483768" y="3789040"/>
            <a:ext cx="612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6000" dirty="0" smtClean="0">
                <a:solidFill>
                  <a:srgbClr val="0000FF"/>
                </a:solidFill>
                <a:latin typeface="Microsoft Sans Serif" pitchFamily="34" charset="0"/>
                <a:cs typeface="Microsoft Sans Serif" pitchFamily="34" charset="0"/>
              </a:rPr>
              <a:t>?</a:t>
            </a:r>
            <a:endParaRPr lang="en-US" sz="6000" dirty="0">
              <a:solidFill>
                <a:srgbClr val="0000FF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2296319" y="3899148"/>
            <a:ext cx="1098253" cy="788951"/>
            <a:chOff x="4535610" y="4071286"/>
            <a:chExt cx="1098253" cy="788951"/>
          </a:xfrm>
        </p:grpSpPr>
        <p:pic>
          <p:nvPicPr>
            <p:cNvPr id="75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18" y="4071286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522" y="4124596"/>
              <a:ext cx="971045" cy="6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610" y="4171191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" name="Rectangle 49"/>
          <p:cNvSpPr/>
          <p:nvPr/>
        </p:nvSpPr>
        <p:spPr>
          <a:xfrm>
            <a:off x="5464721" y="1333823"/>
            <a:ext cx="3679279" cy="14516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sp>
        <p:nvSpPr>
          <p:cNvPr id="52" name="Left Arrow 51"/>
          <p:cNvSpPr/>
          <p:nvPr/>
        </p:nvSpPr>
        <p:spPr>
          <a:xfrm rot="16200000">
            <a:off x="2702481" y="3485020"/>
            <a:ext cx="191222" cy="484632"/>
          </a:xfrm>
          <a:prstGeom prst="lef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3623943" y="2383521"/>
            <a:ext cx="1433063" cy="1149118"/>
            <a:chOff x="3563888" y="2383521"/>
            <a:chExt cx="1433063" cy="1149118"/>
          </a:xfrm>
        </p:grpSpPr>
        <p:sp>
          <p:nvSpPr>
            <p:cNvPr id="54" name="TextBox 53"/>
            <p:cNvSpPr txBox="1"/>
            <p:nvPr/>
          </p:nvSpPr>
          <p:spPr>
            <a:xfrm>
              <a:off x="3563888" y="2383521"/>
              <a:ext cx="1433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sp>
        <p:nvSpPr>
          <p:cNvPr id="15" name="Rectangle 14"/>
          <p:cNvSpPr/>
          <p:nvPr/>
        </p:nvSpPr>
        <p:spPr>
          <a:xfrm>
            <a:off x="3434730" y="3553966"/>
            <a:ext cx="1546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2" name="Left Arrow 61"/>
          <p:cNvSpPr/>
          <p:nvPr/>
        </p:nvSpPr>
        <p:spPr>
          <a:xfrm rot="16200000">
            <a:off x="3494569" y="2909505"/>
            <a:ext cx="191222" cy="484632"/>
          </a:xfrm>
          <a:prstGeom prst="leftArrow">
            <a:avLst/>
          </a:prstGeom>
          <a:solidFill>
            <a:srgbClr val="1854A6"/>
          </a:solidFill>
          <a:ln>
            <a:solidFill>
              <a:srgbClr val="1854A6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61778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7710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4996952" y="2426974"/>
            <a:ext cx="583160" cy="1247525"/>
            <a:chOff x="4996952" y="2426974"/>
            <a:chExt cx="583160" cy="1247525"/>
          </a:xfrm>
        </p:grpSpPr>
        <p:sp>
          <p:nvSpPr>
            <p:cNvPr id="59" name="Rectangle 58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96952" y="2426974"/>
              <a:ext cx="583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057005" y="3428278"/>
              <a:ext cx="4077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6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3</a:t>
            </a:r>
          </a:p>
        </p:txBody>
      </p:sp>
      <p:sp>
        <p:nvSpPr>
          <p:cNvPr id="98" name="Cloud 97"/>
          <p:cNvSpPr/>
          <p:nvPr/>
        </p:nvSpPr>
        <p:spPr>
          <a:xfrm>
            <a:off x="3677356" y="3745243"/>
            <a:ext cx="1775445" cy="960404"/>
          </a:xfrm>
          <a:prstGeom prst="cloud">
            <a:avLst/>
          </a:prstGeom>
          <a:ln>
            <a:solidFill>
              <a:srgbClr val="1854A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mic Sans MS" pitchFamily="66" charset="0"/>
                <a:cs typeface="Vijaya" pitchFamily="34" charset="0"/>
              </a:rPr>
              <a:t>Common practice</a:t>
            </a:r>
            <a:endParaRPr lang="en-US" dirty="0">
              <a:latin typeface="Comic Sans MS" pitchFamily="66" charset="0"/>
              <a:cs typeface="Vijay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3623" y="1578278"/>
            <a:ext cx="8957747" cy="4421524"/>
            <a:chOff x="93623" y="980728"/>
            <a:chExt cx="8957747" cy="4421524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93623" y="980728"/>
              <a:ext cx="8957747" cy="1143036"/>
              <a:chOff x="164127" y="1124744"/>
              <a:chExt cx="12074340" cy="1449388"/>
            </a:xfrm>
          </p:grpSpPr>
          <p:pic>
            <p:nvPicPr>
              <p:cNvPr id="2058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 descr="C:\Pravin\Papers\EUSIPCO\2012\Poster\img\news-7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359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C:\Pravin\Papers\EUSIPCO\2012\Poster\img\news-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12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1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6686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8791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0" name="Group 99"/>
            <p:cNvGrpSpPr/>
            <p:nvPr/>
          </p:nvGrpSpPr>
          <p:grpSpPr>
            <a:xfrm>
              <a:off x="827584" y="2119246"/>
              <a:ext cx="3030948" cy="3283006"/>
              <a:chOff x="5306406" y="2479286"/>
              <a:chExt cx="3030948" cy="3283006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5743776" y="5423738"/>
                <a:ext cx="21194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Estimated depth 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ap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854345" y="2937301"/>
                <a:ext cx="1932012" cy="616879"/>
              </a:xfrm>
              <a:prstGeom prst="rect">
                <a:avLst/>
              </a:prstGeom>
              <a:solidFill>
                <a:srgbClr val="1854A6"/>
              </a:solidFill>
              <a:ln w="19050">
                <a:solidFill>
                  <a:srgbClr val="1854A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Microsoft Sans Serif" pitchFamily="34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103" name="Elbow Connector 102"/>
              <p:cNvCxnSpPr>
                <a:endCxn id="102" idx="3"/>
              </p:cNvCxnSpPr>
              <p:nvPr/>
            </p:nvCxnSpPr>
            <p:spPr>
              <a:xfrm rot="5400000">
                <a:off x="7678628" y="2587015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>
                <a:endCxn id="102" idx="0"/>
              </p:cNvCxnSpPr>
              <p:nvPr/>
            </p:nvCxnSpPr>
            <p:spPr>
              <a:xfrm rot="5400000">
                <a:off x="6591344" y="2708293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>
                <a:endCxn id="102" idx="1"/>
              </p:cNvCxnSpPr>
              <p:nvPr/>
            </p:nvCxnSpPr>
            <p:spPr>
              <a:xfrm rot="16200000" flipH="1">
                <a:off x="5199407" y="2590802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668904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/>
            <p:nvPr/>
          </p:nvCxnSpPr>
          <p:spPr>
            <a:xfrm flipH="1">
              <a:off x="2339050" y="3194140"/>
              <a:ext cx="2479" cy="459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estimation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707789"/>
              </p:ext>
            </p:extLst>
          </p:nvPr>
        </p:nvGraphicFramePr>
        <p:xfrm>
          <a:off x="35496" y="1249710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2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375156"/>
              </p:ext>
            </p:extLst>
          </p:nvPr>
        </p:nvGraphicFramePr>
        <p:xfrm>
          <a:off x="22545" y="541375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 3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568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732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3</a:t>
            </a:r>
          </a:p>
        </p:txBody>
      </p:sp>
      <p:sp>
        <p:nvSpPr>
          <p:cNvPr id="98" name="Cloud 97"/>
          <p:cNvSpPr/>
          <p:nvPr/>
        </p:nvSpPr>
        <p:spPr>
          <a:xfrm>
            <a:off x="3677356" y="3745243"/>
            <a:ext cx="1775445" cy="960404"/>
          </a:xfrm>
          <a:prstGeom prst="cloud">
            <a:avLst/>
          </a:prstGeom>
          <a:ln>
            <a:solidFill>
              <a:srgbClr val="1854A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mic Sans MS" pitchFamily="66" charset="0"/>
                <a:cs typeface="Vijaya" pitchFamily="34" charset="0"/>
              </a:rPr>
              <a:t>Common practice</a:t>
            </a:r>
            <a:endParaRPr lang="en-US" dirty="0">
              <a:latin typeface="Comic Sans MS" pitchFamily="66" charset="0"/>
              <a:cs typeface="Vijay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93623" y="1578278"/>
            <a:ext cx="8957747" cy="4421524"/>
            <a:chOff x="93623" y="980728"/>
            <a:chExt cx="8957747" cy="4421524"/>
          </a:xfrm>
        </p:grpSpPr>
        <p:grpSp>
          <p:nvGrpSpPr>
            <p:cNvPr id="2048" name="Group 2047"/>
            <p:cNvGrpSpPr/>
            <p:nvPr/>
          </p:nvGrpSpPr>
          <p:grpSpPr>
            <a:xfrm>
              <a:off x="93623" y="980728"/>
              <a:ext cx="8957747" cy="1143036"/>
              <a:chOff x="164127" y="1124744"/>
              <a:chExt cx="12074340" cy="1449388"/>
            </a:xfrm>
          </p:grpSpPr>
          <p:pic>
            <p:nvPicPr>
              <p:cNvPr id="2058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 descr="C:\Pravin\Papers\EUSIPCO\2012\Poster\img\news-7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1359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0" name="Picture 12" descr="C:\Pravin\Papers\EUSIPCO\2012\Poster\img\news-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12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1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6686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2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68791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066" name="Group 2065"/>
            <p:cNvGrpSpPr/>
            <p:nvPr/>
          </p:nvGrpSpPr>
          <p:grpSpPr>
            <a:xfrm>
              <a:off x="5306406" y="2047238"/>
              <a:ext cx="3030948" cy="3355014"/>
              <a:chOff x="5306406" y="2407278"/>
              <a:chExt cx="3030948" cy="3355014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4013779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5743776" y="5423738"/>
                <a:ext cx="21194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Estimated depth 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ap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854345" y="2937301"/>
                <a:ext cx="1932012" cy="616879"/>
              </a:xfrm>
              <a:prstGeom prst="rect">
                <a:avLst/>
              </a:prstGeom>
              <a:solidFill>
                <a:srgbClr val="1854A6"/>
              </a:solidFill>
              <a:ln w="19050">
                <a:solidFill>
                  <a:srgbClr val="1854A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Microsoft Sans Serif" pitchFamily="34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2050" name="Elbow Connector 2049"/>
              <p:cNvCxnSpPr>
                <a:stCxn id="2059" idx="2"/>
                <a:endCxn id="84" idx="3"/>
              </p:cNvCxnSpPr>
              <p:nvPr/>
            </p:nvCxnSpPr>
            <p:spPr>
              <a:xfrm rot="5400000">
                <a:off x="7642624" y="2551011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>
                <a:stCxn id="2063" idx="2"/>
                <a:endCxn id="84" idx="0"/>
              </p:cNvCxnSpPr>
              <p:nvPr/>
            </p:nvCxnSpPr>
            <p:spPr>
              <a:xfrm rot="5400000">
                <a:off x="6555340" y="2672289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>
                <a:stCxn id="2058" idx="2"/>
                <a:endCxn id="84" idx="1"/>
              </p:cNvCxnSpPr>
              <p:nvPr/>
            </p:nvCxnSpPr>
            <p:spPr>
              <a:xfrm rot="16200000" flipH="1">
                <a:off x="5163403" y="2554798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3194140"/>
              <a:ext cx="2479" cy="459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2119246"/>
              <a:ext cx="3030948" cy="3283006"/>
              <a:chOff x="5306406" y="2479286"/>
              <a:chExt cx="3030948" cy="3283006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5743776" y="5423738"/>
                <a:ext cx="211949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Estimated depth </a:t>
                </a:r>
                <a:r>
                  <a:rPr lang="en-US" sz="1600" dirty="0">
                    <a:latin typeface="Microsoft Sans Serif" pitchFamily="34" charset="0"/>
                    <a:cs typeface="Microsoft Sans Serif" pitchFamily="34" charset="0"/>
                  </a:rPr>
                  <a:t>m</a:t>
                </a:r>
                <a:r>
                  <a:rPr lang="en-US" sz="1600" dirty="0" smtClean="0">
                    <a:latin typeface="Microsoft Sans Serif" pitchFamily="34" charset="0"/>
                    <a:cs typeface="Microsoft Sans Serif" pitchFamily="34" charset="0"/>
                  </a:rPr>
                  <a:t>ap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5854345" y="2937301"/>
                <a:ext cx="1932012" cy="616879"/>
              </a:xfrm>
              <a:prstGeom prst="rect">
                <a:avLst/>
              </a:prstGeom>
              <a:solidFill>
                <a:srgbClr val="1854A6"/>
              </a:solidFill>
              <a:ln w="19050">
                <a:solidFill>
                  <a:srgbClr val="1854A6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bg1"/>
                    </a:solidFill>
                    <a:latin typeface="Microsoft Sans Serif" pitchFamily="34" charset="0"/>
                    <a:cs typeface="Microsoft Sans Serif" pitchFamily="34" charset="0"/>
                  </a:rPr>
                  <a:t>Depth estimation </a:t>
                </a:r>
              </a:p>
            </p:txBody>
          </p:sp>
          <p:cxnSp>
            <p:nvCxnSpPr>
              <p:cNvPr id="103" name="Elbow Connector 102"/>
              <p:cNvCxnSpPr>
                <a:endCxn id="102" idx="3"/>
              </p:cNvCxnSpPr>
              <p:nvPr/>
            </p:nvCxnSpPr>
            <p:spPr>
              <a:xfrm rot="5400000">
                <a:off x="7678628" y="2587015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>
                <a:endCxn id="102" idx="0"/>
              </p:cNvCxnSpPr>
              <p:nvPr/>
            </p:nvCxnSpPr>
            <p:spPr>
              <a:xfrm rot="5400000">
                <a:off x="6591344" y="2708293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>
                <a:endCxn id="102" idx="1"/>
              </p:cNvCxnSpPr>
              <p:nvPr/>
            </p:nvCxnSpPr>
            <p:spPr>
              <a:xfrm rot="16200000" flipH="1">
                <a:off x="5199407" y="2590802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668904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/>
            <p:nvPr/>
          </p:nvCxnSpPr>
          <p:spPr>
            <a:xfrm flipH="1">
              <a:off x="2339050" y="3194140"/>
              <a:ext cx="2479" cy="45959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estimation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stimation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Reference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99568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81357"/>
              </p:ext>
            </p:extLst>
          </p:nvPr>
        </p:nvGraphicFramePr>
        <p:xfrm>
          <a:off x="35496" y="1249710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2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191635"/>
              </p:ext>
            </p:extLst>
          </p:nvPr>
        </p:nvGraphicFramePr>
        <p:xfrm>
          <a:off x="22545" y="541375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523281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 3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bg1"/>
                          </a:solidFill>
                        </a:rPr>
                        <a:t> 4</a:t>
                      </a:r>
                      <a:endParaRPr lang="en-US" sz="12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(n+2)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22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1" y="2348880"/>
            <a:ext cx="2688298" cy="20162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105278"/>
              </p:ext>
            </p:extLst>
          </p:nvPr>
        </p:nvGraphicFramePr>
        <p:xfrm>
          <a:off x="9856" y="4407389"/>
          <a:ext cx="304656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985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0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5544616" cy="2016224"/>
            <a:chOff x="395536" y="2159035"/>
            <a:chExt cx="5544616" cy="20162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075176"/>
              </p:ext>
            </p:extLst>
          </p:nvPr>
        </p:nvGraphicFramePr>
        <p:xfrm>
          <a:off x="9856" y="4407389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985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607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8376930" cy="2016224"/>
            <a:chOff x="395536" y="2159035"/>
            <a:chExt cx="8376930" cy="2016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159035"/>
              <a:ext cx="2688298" cy="20162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374334"/>
              </p:ext>
            </p:extLst>
          </p:nvPr>
        </p:nvGraphicFramePr>
        <p:xfrm>
          <a:off x="9856" y="4407389"/>
          <a:ext cx="913968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4574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985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11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8376930" cy="2016224"/>
            <a:chOff x="395536" y="2159035"/>
            <a:chExt cx="8376930" cy="2016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159035"/>
              <a:ext cx="2688298" cy="20162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958024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985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28047"/>
              </p:ext>
            </p:extLst>
          </p:nvPr>
        </p:nvGraphicFramePr>
        <p:xfrm>
          <a:off x="9856" y="4407389"/>
          <a:ext cx="913968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4574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85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8376930" cy="2016224"/>
            <a:chOff x="395536" y="2159035"/>
            <a:chExt cx="8376930" cy="2016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159035"/>
              <a:ext cx="2688298" cy="20162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958024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58613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6"/>
            <a:endCxn id="12" idx="2"/>
          </p:cNvCxnSpPr>
          <p:nvPr/>
        </p:nvCxnSpPr>
        <p:spPr>
          <a:xfrm>
            <a:off x="2570955" y="3356992"/>
            <a:ext cx="118765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8985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28047"/>
              </p:ext>
            </p:extLst>
          </p:nvPr>
        </p:nvGraphicFramePr>
        <p:xfrm>
          <a:off x="9856" y="4407389"/>
          <a:ext cx="913968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4574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31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8376930" cy="2016224"/>
            <a:chOff x="395536" y="2159035"/>
            <a:chExt cx="8376930" cy="2016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159035"/>
              <a:ext cx="2688298" cy="20162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958024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58613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6"/>
            <a:endCxn id="12" idx="2"/>
          </p:cNvCxnSpPr>
          <p:nvPr/>
        </p:nvCxnSpPr>
        <p:spPr>
          <a:xfrm>
            <a:off x="2570955" y="3356992"/>
            <a:ext cx="118765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70796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383138" y="3356992"/>
            <a:ext cx="118765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327055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128047"/>
              </p:ext>
            </p:extLst>
          </p:nvPr>
        </p:nvGraphicFramePr>
        <p:xfrm>
          <a:off x="9856" y="4407389"/>
          <a:ext cx="913968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4574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413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420341" y="2348880"/>
            <a:ext cx="8376930" cy="2016224"/>
            <a:chOff x="395536" y="2159035"/>
            <a:chExt cx="8376930" cy="20162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4168" y="2159035"/>
              <a:ext cx="2688298" cy="201622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1854" y="2159035"/>
              <a:ext cx="2688298" cy="20162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2159035"/>
              <a:ext cx="2688298" cy="2016224"/>
            </a:xfrm>
            <a:prstGeom prst="rect">
              <a:avLst/>
            </a:prstGeom>
          </p:spPr>
        </p:pic>
      </p:grpSp>
      <p:sp>
        <p:nvSpPr>
          <p:cNvPr id="9" name="Oval 8"/>
          <p:cNvSpPr/>
          <p:nvPr/>
        </p:nvSpPr>
        <p:spPr>
          <a:xfrm>
            <a:off x="958024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58613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9" idx="6"/>
            <a:endCxn id="12" idx="2"/>
          </p:cNvCxnSpPr>
          <p:nvPr/>
        </p:nvCxnSpPr>
        <p:spPr>
          <a:xfrm>
            <a:off x="2570955" y="3356992"/>
            <a:ext cx="118765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570796" y="2564904"/>
            <a:ext cx="1612931" cy="158417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5" idx="2"/>
          </p:cNvCxnSpPr>
          <p:nvPr/>
        </p:nvCxnSpPr>
        <p:spPr>
          <a:xfrm>
            <a:off x="5383138" y="3356992"/>
            <a:ext cx="1187658" cy="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Problem: Inter-view depth inconsistency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6510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181569"/>
              </p:ext>
            </p:extLst>
          </p:nvPr>
        </p:nvGraphicFramePr>
        <p:xfrm>
          <a:off x="9856" y="4407389"/>
          <a:ext cx="9139686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6562"/>
                <a:gridCol w="3046562"/>
                <a:gridCol w="3046562"/>
              </a:tblGrid>
              <a:tr h="245747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(n-1)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View (n+1)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751" y="5291916"/>
            <a:ext cx="9117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Background and motivation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830353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7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5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Prior work on depth enhancement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0" name="Content Placeholder 29"/>
          <p:cNvSpPr>
            <a:spLocks noGrp="1"/>
          </p:cNvSpPr>
          <p:nvPr>
            <p:ph sz="half" idx="1"/>
          </p:nvPr>
        </p:nvSpPr>
        <p:spPr>
          <a:xfrm>
            <a:off x="129822" y="908720"/>
            <a:ext cx="8993243" cy="2367997"/>
          </a:xfrm>
        </p:spPr>
        <p:txBody>
          <a:bodyPr wrap="square" bIns="180000">
            <a:spAutoFit/>
          </a:bodyPr>
          <a:lstStyle/>
          <a:p>
            <a:pPr>
              <a:spcBef>
                <a:spcPts val="124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Existing methods warp depth images from multiple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viewpoints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a common viewpoint  for spatial alignment </a:t>
            </a:r>
            <a:r>
              <a:rPr lang="en-US" sz="1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([2], [3])</a:t>
            </a:r>
            <a:endParaRPr lang="en-US" sz="1600" dirty="0" smtClean="0">
              <a:latin typeface="Microsoft Sans Serif" pitchFamily="34" charset="0"/>
              <a:cs typeface="Microsoft Sans Serif" pitchFamily="34" charset="0"/>
            </a:endParaRPr>
          </a:p>
          <a:p>
            <a:pPr>
              <a:spcAft>
                <a:spcPts val="1000"/>
              </a:spcAft>
              <a:buFont typeface="+mj-lt"/>
              <a:buAutoNum type="arabicPeriod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Warping errors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due to the discrete values in depth maps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affects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enhancement algorithms negatively</a:t>
            </a:r>
          </a:p>
          <a:p>
            <a:pPr marL="0" indent="0">
              <a:buNone/>
            </a:pPr>
            <a:endParaRPr lang="en-US" sz="1800" dirty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979712" y="2204864"/>
            <a:ext cx="5234633" cy="3635003"/>
            <a:chOff x="4096111" y="1692040"/>
            <a:chExt cx="5234633" cy="3635003"/>
          </a:xfrm>
        </p:grpSpPr>
        <p:grpSp>
          <p:nvGrpSpPr>
            <p:cNvPr id="4108" name="Group 4107"/>
            <p:cNvGrpSpPr/>
            <p:nvPr/>
          </p:nvGrpSpPr>
          <p:grpSpPr>
            <a:xfrm>
              <a:off x="4096111" y="1692040"/>
              <a:ext cx="4796369" cy="3167972"/>
              <a:chOff x="3899545" y="1340768"/>
              <a:chExt cx="4796369" cy="316797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680424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697569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147148" y="184482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07" name="Group 4106"/>
              <p:cNvGrpSpPr/>
              <p:nvPr/>
            </p:nvGrpSpPr>
            <p:grpSpPr>
              <a:xfrm>
                <a:off x="3899545" y="1340768"/>
                <a:ext cx="4796369" cy="3167972"/>
                <a:chOff x="3918038" y="1298304"/>
                <a:chExt cx="4796369" cy="3167972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918038" y="1298304"/>
                  <a:ext cx="4796369" cy="1109439"/>
                  <a:chOff x="-317768" y="2079769"/>
                  <a:chExt cx="9963885" cy="2070953"/>
                </a:xfrm>
              </p:grpSpPr>
              <p:pic>
                <p:nvPicPr>
                  <p:cNvPr id="19" name="Picture 18"/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317768" y="2079769"/>
                    <a:ext cx="2688299" cy="2016224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21419" y="2091828"/>
                    <a:ext cx="2688299" cy="2016224"/>
                  </a:xfrm>
                  <a:prstGeom prst="rect">
                    <a:avLst/>
                  </a:prstGeom>
                </p:spPr>
              </p:pic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57818" y="2134498"/>
                    <a:ext cx="2688299" cy="201622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1" name="Picture 5" descr="C:\Pravin\Research\Exps\log\w2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82804" y="3026496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Arc 47"/>
                <p:cNvSpPr/>
                <p:nvPr/>
              </p:nvSpPr>
              <p:spPr>
                <a:xfrm>
                  <a:off x="5245009" y="2378423"/>
                  <a:ext cx="1469845" cy="1728193"/>
                </a:xfrm>
                <a:prstGeom prst="arc">
                  <a:avLst>
                    <a:gd name="adj1" fmla="val 16173129"/>
                    <a:gd name="adj2" fmla="val 0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97" name="Curved Connector 4096"/>
                <p:cNvCxnSpPr>
                  <a:stCxn id="21" idx="2"/>
                  <a:endCxn id="4101" idx="3"/>
                </p:cNvCxnSpPr>
                <p:nvPr/>
              </p:nvCxnSpPr>
              <p:spPr>
                <a:xfrm rot="5400000">
                  <a:off x="7015884" y="2515072"/>
                  <a:ext cx="1158813" cy="944155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pic>
              <p:nvPicPr>
                <p:cNvPr id="73" name="Picture 7" descr="C:\Pravin\Research\Exps\log\w1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4650" y="3203828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6" descr="C:\Pravin\Research\Exps\log\w0.bmp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81484" y="3386156"/>
                  <a:ext cx="1340408" cy="108012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06" name="Curved Connector 4105"/>
                <p:cNvCxnSpPr>
                  <a:stCxn id="19" idx="2"/>
                  <a:endCxn id="74" idx="1"/>
                </p:cNvCxnSpPr>
                <p:nvPr/>
              </p:nvCxnSpPr>
              <p:spPr>
                <a:xfrm rot="16200000" flipH="1">
                  <a:off x="4649385" y="2294117"/>
                  <a:ext cx="1547792" cy="1716405"/>
                </a:xfrm>
                <a:prstGeom prst="curved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09" name="TextBox 4108"/>
            <p:cNvSpPr txBox="1"/>
            <p:nvPr/>
          </p:nvSpPr>
          <p:spPr>
            <a:xfrm>
              <a:off x="6212918" y="5019266"/>
              <a:ext cx="1611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Spatial  </a:t>
              </a:r>
              <a:r>
                <a:rPr lang="en-US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alignment</a:t>
              </a:r>
              <a:endParaRPr lang="en-US" sz="1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240381" y="3266343"/>
              <a:ext cx="10903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3D warping</a:t>
              </a:r>
              <a:endParaRPr lang="en-US" sz="1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4110" name="Rectangle 4109"/>
          <p:cNvSpPr/>
          <p:nvPr/>
        </p:nvSpPr>
        <p:spPr>
          <a:xfrm>
            <a:off x="878140" y="5960407"/>
            <a:ext cx="830237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[2] P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. K. Rana and M. Flierl,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“Depth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consistency testing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for improved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view interpolation,” 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IEEE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Int.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Workshop MMSP, 2010.</a:t>
            </a:r>
            <a:endParaRPr lang="en-US" sz="1050" b="1" dirty="0">
              <a:latin typeface="Utsaah" pitchFamily="34" charset="0"/>
              <a:cs typeface="Utsaah" pitchFamily="34" charset="0"/>
            </a:endParaRPr>
          </a:p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[3]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E. Ekmekcioglu, V.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Velisavljevic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, and S. Worrall, “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Content adaptive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enhancement of multi-view depth maps for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free viewpoint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video,” IEEE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J. Sel. Topics Signal Process., 2011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.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4842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661700"/>
              </p:ext>
            </p:extLst>
          </p:nvPr>
        </p:nvGraphicFramePr>
        <p:xfrm>
          <a:off x="1982764" y="1969790"/>
          <a:ext cx="4793320" cy="5760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8996"/>
                <a:gridCol w="769334"/>
                <a:gridCol w="382794"/>
                <a:gridCol w="815536"/>
                <a:gridCol w="299583"/>
                <a:gridCol w="299583"/>
                <a:gridCol w="599165"/>
                <a:gridCol w="1198329"/>
              </a:tblGrid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(1)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(2)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65822"/>
              </p:ext>
            </p:extLst>
          </p:nvPr>
        </p:nvGraphicFramePr>
        <p:xfrm>
          <a:off x="4343157" y="5353471"/>
          <a:ext cx="1103575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3575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sv-SE" sz="1200" noProof="0" dirty="0" smtClean="0">
                          <a:solidFill>
                            <a:schemeClr val="tx1"/>
                          </a:solidFill>
                        </a:rPr>
                        <a:t>View (m)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4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New depth enhancement framework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28491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64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252711" y="1412776"/>
            <a:ext cx="6624736" cy="2930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Concatenation of view imagery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Depth image enhancement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A Variational Bayesian Inference Framework for Multiview Depth Image Enhancement                               6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Overview of new depth enhancement framework</a:t>
            </a:r>
            <a:endParaRPr lang="en-US" sz="2400" dirty="0">
              <a:latin typeface="Comic Sans MS" pitchFamily="66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5605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7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Concatenation of view imagery</a:t>
            </a:r>
            <a:endParaRPr lang="en-US" sz="2400" dirty="0"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3392" y="2564904"/>
            <a:ext cx="6842350" cy="1143036"/>
            <a:chOff x="808534" y="1340768"/>
            <a:chExt cx="6842350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370682" y="1340768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808534" y="1890163"/>
              <a:ext cx="388619" cy="45719"/>
              <a:chOff x="1687488" y="4725144"/>
              <a:chExt cx="388619" cy="4571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6874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5893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303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Content Placeholder 26"/>
          <p:cNvSpPr txBox="1">
            <a:spLocks/>
          </p:cNvSpPr>
          <p:nvPr/>
        </p:nvSpPr>
        <p:spPr>
          <a:xfrm>
            <a:off x="126554" y="981075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captured MVV imagery of the scene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have a unique model for the captured natural scene,</a:t>
            </a:r>
          </a:p>
          <a:p>
            <a:pPr marL="0" indent="0" algn="just">
              <a:spcAft>
                <a:spcPts val="1000"/>
              </a:spcAft>
              <a:buFont typeface="Arial" pitchFamily="34" charset="0"/>
              <a:buNone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      The MVV inter-view similarity is exploited by concatenating views from multiple viewpoints</a:t>
            </a: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32457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583025"/>
              </p:ext>
            </p:extLst>
          </p:nvPr>
        </p:nvGraphicFramePr>
        <p:xfrm>
          <a:off x="1592932" y="2266072"/>
          <a:ext cx="5956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4"/>
                <a:gridCol w="1489074"/>
                <a:gridCol w="1489074"/>
                <a:gridCol w="1489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78557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02723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1986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Concatenation of view imagery</a:t>
            </a:r>
            <a:endParaRPr lang="en-US" sz="2400" dirty="0">
              <a:latin typeface="Comic Sans MS" pitchFamily="66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3392" y="2564904"/>
            <a:ext cx="6842350" cy="1143036"/>
            <a:chOff x="808534" y="1340768"/>
            <a:chExt cx="6842350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370682" y="1340768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/>
            <p:cNvGrpSpPr/>
            <p:nvPr/>
          </p:nvGrpSpPr>
          <p:grpSpPr>
            <a:xfrm>
              <a:off x="808534" y="1890163"/>
              <a:ext cx="388619" cy="45719"/>
              <a:chOff x="1687488" y="4725144"/>
              <a:chExt cx="388619" cy="45719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6874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85893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030388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202482" y="4230180"/>
            <a:ext cx="6730656" cy="1143036"/>
            <a:chOff x="1134666" y="1340768"/>
            <a:chExt cx="6730656" cy="1143036"/>
          </a:xfrm>
        </p:grpSpPr>
        <p:grpSp>
          <p:nvGrpSpPr>
            <p:cNvPr id="36" name="Group 35"/>
            <p:cNvGrpSpPr/>
            <p:nvPr/>
          </p:nvGrpSpPr>
          <p:grpSpPr>
            <a:xfrm>
              <a:off x="1672431" y="1340768"/>
              <a:ext cx="5676704" cy="1143036"/>
              <a:chOff x="2292237" y="1124744"/>
              <a:chExt cx="7651752" cy="1449388"/>
            </a:xfrm>
          </p:grpSpPr>
          <p:pic>
            <p:nvPicPr>
              <p:cNvPr id="45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56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237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9112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7476703" y="1887166"/>
              <a:ext cx="388619" cy="45719"/>
              <a:chOff x="1788071" y="4725144"/>
              <a:chExt cx="388619" cy="45719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7880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95952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1309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4666" y="1890163"/>
              <a:ext cx="388619" cy="45719"/>
              <a:chOff x="2013620" y="4725144"/>
              <a:chExt cx="388619" cy="4571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20136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18507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23565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0" name="Content Placeholder 26"/>
          <p:cNvSpPr txBox="1">
            <a:spLocks/>
          </p:cNvSpPr>
          <p:nvPr/>
        </p:nvSpPr>
        <p:spPr>
          <a:xfrm>
            <a:off x="126554" y="981075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captured MVV imagery of the scene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have a unique model for the captured natural scene,</a:t>
            </a:r>
          </a:p>
          <a:p>
            <a:pPr marL="0" indent="0" algn="just">
              <a:spcAft>
                <a:spcPts val="1000"/>
              </a:spcAft>
              <a:buFont typeface="Arial" pitchFamily="34" charset="0"/>
              <a:buNone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      The MVV inter-view similarity is exploited by concatenating views from multiple viewpoints</a:t>
            </a:r>
          </a:p>
          <a:p>
            <a:pPr marL="0" indent="0" algn="just">
              <a:buFont typeface="Arial" pitchFamily="34" charset="0"/>
              <a:buNone/>
            </a:pP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525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80582"/>
              </p:ext>
            </p:extLst>
          </p:nvPr>
        </p:nvGraphicFramePr>
        <p:xfrm>
          <a:off x="1592932" y="2266072"/>
          <a:ext cx="5956296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9074"/>
                <a:gridCol w="1489074"/>
                <a:gridCol w="1489074"/>
                <a:gridCol w="14890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5615"/>
              </p:ext>
            </p:extLst>
          </p:nvPr>
        </p:nvGraphicFramePr>
        <p:xfrm>
          <a:off x="1740246" y="3902065"/>
          <a:ext cx="56767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76"/>
                <a:gridCol w="1419176"/>
                <a:gridCol w="1419176"/>
                <a:gridCol w="1419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6" name="Oval 55"/>
          <p:cNvSpPr/>
          <p:nvPr/>
        </p:nvSpPr>
        <p:spPr>
          <a:xfrm>
            <a:off x="78557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02723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198689" y="31314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8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0757" y="1935882"/>
            <a:ext cx="874172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goal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classification is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partition an image into regions each of which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has a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reasonably homogeneous visual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appearance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  <a:p>
            <a:pPr marL="171450" indent="-1714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Usually, classification algorithm, such as expectation-maximization for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Gaussian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mixtures, suffers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from two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main drawbacks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: 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odel over-ﬁtting  and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number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has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be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known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,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 (similar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to the K-means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algorithm)</a:t>
            </a:r>
          </a:p>
          <a:p>
            <a:pPr marL="171450" lvl="1" indent="-1714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Gaussian mixture model is used with variational Bayes inference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[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4]</a:t>
            </a:r>
            <a:r>
              <a:rPr lang="en-US" sz="1000" dirty="0" smtClean="0"/>
              <a:t>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because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no model over-fitting  and 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number of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clusters is treated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as a </a:t>
            </a: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random variable</a:t>
            </a:r>
            <a:endParaRPr lang="en-US" sz="1000" dirty="0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30508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524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9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5054" y="874812"/>
            <a:ext cx="913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Gaussian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model with variational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Bayes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inference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79512" y="1211496"/>
            <a:ext cx="8712968" cy="4839295"/>
            <a:chOff x="179512" y="1184026"/>
            <a:chExt cx="8712968" cy="4839295"/>
          </a:xfrm>
        </p:grpSpPr>
        <p:grpSp>
          <p:nvGrpSpPr>
            <p:cNvPr id="12" name="Group 11"/>
            <p:cNvGrpSpPr/>
            <p:nvPr/>
          </p:nvGrpSpPr>
          <p:grpSpPr>
            <a:xfrm>
              <a:off x="179512" y="1375433"/>
              <a:ext cx="5771415" cy="4631692"/>
              <a:chOff x="1662122" y="1404008"/>
              <a:chExt cx="5771415" cy="463169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1662122" y="1404008"/>
                <a:ext cx="5771415" cy="4631692"/>
                <a:chOff x="2051720" y="1189549"/>
                <a:chExt cx="5771415" cy="4631692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2051720" y="1189549"/>
                  <a:ext cx="5384998" cy="4329248"/>
                  <a:chOff x="467544" y="1326034"/>
                  <a:chExt cx="5384998" cy="4329248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467544" y="3080479"/>
                    <a:ext cx="4059839" cy="720081"/>
                    <a:chOff x="1134666" y="787537"/>
                    <a:chExt cx="6776375" cy="1143034"/>
                  </a:xfrm>
                </p:grpSpPr>
                <p:grpSp>
                  <p:nvGrpSpPr>
                    <p:cNvPr id="17" name="Group 16"/>
                    <p:cNvGrpSpPr/>
                    <p:nvPr/>
                  </p:nvGrpSpPr>
                  <p:grpSpPr>
                    <a:xfrm>
                      <a:off x="1718150" y="787537"/>
                      <a:ext cx="5676704" cy="1143034"/>
                      <a:chOff x="2353863" y="423240"/>
                      <a:chExt cx="7651752" cy="1449385"/>
                    </a:xfrm>
                  </p:grpSpPr>
                  <p:pic>
                    <p:nvPicPr>
                      <p:cNvPr id="57" name="Picture 10" descr="C:\Pravin\Papers\EUSIPCO\2012\Poster\img\news-6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5194" y="428970"/>
                        <a:ext cx="1924878" cy="1443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8" name="Picture 13" descr="C:\Pravin\Papers\EUSIPCO\2012\Poster\img\news-3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3863" y="423240"/>
                        <a:ext cx="1924878" cy="144365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59" name="Picture 14" descr="C:\Pravin\Papers\EUSIPCO\2012\Poster\img\news-4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3587" y="423240"/>
                        <a:ext cx="1924878" cy="14436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60" name="Picture 15" descr="C:\Pravin\Papers\EUSIPCO\2012\Poster\img\news-5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737" y="423240"/>
                        <a:ext cx="1924878" cy="14436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7522422" y="1333934"/>
                      <a:ext cx="388619" cy="45721"/>
                      <a:chOff x="1833790" y="4171912"/>
                      <a:chExt cx="388619" cy="45721"/>
                    </a:xfrm>
                  </p:grpSpPr>
                  <p:sp>
                    <p:nvSpPr>
                      <p:cNvPr id="61" name="Oval 60"/>
                      <p:cNvSpPr/>
                      <p:nvPr/>
                    </p:nvSpPr>
                    <p:spPr>
                      <a:xfrm>
                        <a:off x="1833790" y="4171912"/>
                        <a:ext cx="45719" cy="4571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2" name="Oval 61"/>
                      <p:cNvSpPr/>
                      <p:nvPr/>
                    </p:nvSpPr>
                    <p:spPr>
                      <a:xfrm>
                        <a:off x="2005239" y="4171912"/>
                        <a:ext cx="45719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3" name="Oval 62"/>
                      <p:cNvSpPr/>
                      <p:nvPr/>
                    </p:nvSpPr>
                    <p:spPr>
                      <a:xfrm>
                        <a:off x="2176690" y="4171915"/>
                        <a:ext cx="45719" cy="4571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grpSp>
                  <p:nvGrpSpPr>
                    <p:cNvPr id="19" name="Group 18"/>
                    <p:cNvGrpSpPr/>
                    <p:nvPr/>
                  </p:nvGrpSpPr>
                  <p:grpSpPr>
                    <a:xfrm>
                      <a:off x="1134666" y="1336931"/>
                      <a:ext cx="434338" cy="45721"/>
                      <a:chOff x="2013620" y="4171912"/>
                      <a:chExt cx="434338" cy="45721"/>
                    </a:xfrm>
                  </p:grpSpPr>
                  <p:sp>
                    <p:nvSpPr>
                      <p:cNvPr id="20" name="Oval 19"/>
                      <p:cNvSpPr/>
                      <p:nvPr/>
                    </p:nvSpPr>
                    <p:spPr>
                      <a:xfrm>
                        <a:off x="2013620" y="4171915"/>
                        <a:ext cx="45719" cy="4571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1" name="Oval 20"/>
                      <p:cNvSpPr/>
                      <p:nvPr/>
                    </p:nvSpPr>
                    <p:spPr>
                      <a:xfrm>
                        <a:off x="2200968" y="4171912"/>
                        <a:ext cx="45719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64" name="Oval 63"/>
                      <p:cNvSpPr/>
                      <p:nvPr/>
                    </p:nvSpPr>
                    <p:spPr>
                      <a:xfrm>
                        <a:off x="2402239" y="4171912"/>
                        <a:ext cx="45719" cy="45718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dk1">
                          <a:shade val="50000"/>
                        </a:schemeClr>
                      </a:lnRef>
                      <a:fillRef idx="1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4586700" y="1326034"/>
                    <a:ext cx="1265842" cy="4329248"/>
                    <a:chOff x="4586700" y="1326034"/>
                    <a:chExt cx="1265842" cy="4329248"/>
                  </a:xfrm>
                </p:grpSpPr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5278346" y="1326034"/>
                      <a:ext cx="574196" cy="4329248"/>
                      <a:chOff x="5278346" y="1326034"/>
                      <a:chExt cx="574196" cy="4329248"/>
                    </a:xfrm>
                  </p:grpSpPr>
                  <p:grpSp>
                    <p:nvGrpSpPr>
                      <p:cNvPr id="45" name="Group 44"/>
                      <p:cNvGrpSpPr/>
                      <p:nvPr/>
                    </p:nvGrpSpPr>
                    <p:grpSpPr>
                      <a:xfrm>
                        <a:off x="5348233" y="1598168"/>
                        <a:ext cx="497859" cy="4057114"/>
                        <a:chOff x="6480274" y="1340768"/>
                        <a:chExt cx="1715799" cy="4680520"/>
                      </a:xfrm>
                    </p:grpSpPr>
                    <p:sp>
                      <p:nvSpPr>
                        <p:cNvPr id="44" name="Rectangle 43"/>
                        <p:cNvSpPr/>
                        <p:nvPr/>
                      </p:nvSpPr>
                      <p:spPr>
                        <a:xfrm>
                          <a:off x="6480274" y="1340768"/>
                          <a:ext cx="569865" cy="468052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C00000"/>
                            </a:gs>
                            <a:gs pos="92085">
                              <a:srgbClr val="FF0000"/>
                            </a:gs>
                            <a:gs pos="72895">
                              <a:schemeClr val="accent2">
                                <a:lumMod val="75000"/>
                              </a:schemeClr>
                            </a:gs>
                            <a:gs pos="35000">
                              <a:srgbClr val="FF0000"/>
                            </a:gs>
                            <a:gs pos="19600">
                              <a:schemeClr val="accent2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accent2">
                                <a:lumMod val="40000"/>
                                <a:lumOff val="60000"/>
                              </a:schemeClr>
                            </a:gs>
                          </a:gsLst>
                        </a:gradFill>
                        <a:ln>
                          <a:noFill/>
                        </a:ln>
                      </p:spPr>
                      <p:style>
                        <a:lnRef idx="1">
                          <a:schemeClr val="dk1"/>
                        </a:lnRef>
                        <a:fillRef idx="2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48" name="Rectangle 47"/>
                        <p:cNvSpPr/>
                        <p:nvPr/>
                      </p:nvSpPr>
                      <p:spPr>
                        <a:xfrm>
                          <a:off x="7050143" y="1340768"/>
                          <a:ext cx="569865" cy="4680520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00B050"/>
                            </a:gs>
                            <a:gs pos="13000">
                              <a:srgbClr val="00B050"/>
                            </a:gs>
                            <a:gs pos="28000">
                              <a:srgbClr val="92D050"/>
                            </a:gs>
                            <a:gs pos="42999">
                              <a:schemeClr val="accent3">
                                <a:lumMod val="60000"/>
                                <a:lumOff val="40000"/>
                              </a:schemeClr>
                            </a:gs>
                            <a:gs pos="58000">
                              <a:schemeClr val="accent3">
                                <a:lumMod val="60000"/>
                                <a:lumOff val="40000"/>
                              </a:schemeClr>
                            </a:gs>
                            <a:gs pos="72000">
                              <a:srgbClr val="92D050"/>
                            </a:gs>
                            <a:gs pos="87000">
                              <a:schemeClr val="accent3">
                                <a:lumMod val="50000"/>
                              </a:schemeClr>
                            </a:gs>
                            <a:gs pos="100000">
                              <a:schemeClr val="accent3">
                                <a:lumMod val="75000"/>
                              </a:schemeClr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</p:spPr>
                      <p:style>
                        <a:lnRef idx="1">
                          <a:schemeClr val="dk1"/>
                        </a:lnRef>
                        <a:fillRef idx="2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50" name="Rectangle 49"/>
                        <p:cNvSpPr/>
                        <p:nvPr/>
                      </p:nvSpPr>
                      <p:spPr>
                        <a:xfrm>
                          <a:off x="7626208" y="1340768"/>
                          <a:ext cx="569865" cy="4680519"/>
                        </a:xfrm>
                        <a:prstGeom prst="rect">
                          <a:avLst/>
                        </a:prstGeom>
                        <a:gradFill>
                          <a:gsLst>
                            <a:gs pos="0">
                              <a:srgbClr val="0000FF"/>
                            </a:gs>
                            <a:gs pos="30000">
                              <a:srgbClr val="0000FF"/>
                            </a:gs>
                            <a:gs pos="64999">
                              <a:schemeClr val="accent1">
                                <a:lumMod val="75000"/>
                              </a:schemeClr>
                            </a:gs>
                            <a:gs pos="89999">
                              <a:schemeClr val="accent1">
                                <a:lumMod val="40000"/>
                                <a:lumOff val="60000"/>
                              </a:schemeClr>
                            </a:gs>
                            <a:gs pos="100000">
                              <a:schemeClr val="tx2">
                                <a:lumMod val="60000"/>
                                <a:lumOff val="40000"/>
                              </a:schemeClr>
                            </a:gs>
                          </a:gsLst>
                          <a:lin ang="16200000" scaled="0"/>
                        </a:gradFill>
                        <a:ln>
                          <a:noFill/>
                        </a:ln>
                      </p:spPr>
                      <p:style>
                        <a:lnRef idx="1">
                          <a:schemeClr val="dk1"/>
                        </a:lnRef>
                        <a:fillRef idx="2">
                          <a:schemeClr val="dk1"/>
                        </a:fillRef>
                        <a:effectRef idx="1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46" name="TextBox 45"/>
                      <p:cNvSpPr txBox="1"/>
                      <p:nvPr/>
                    </p:nvSpPr>
                    <p:spPr>
                      <a:xfrm>
                        <a:off x="5278346" y="1326034"/>
                        <a:ext cx="57419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sv-SE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RGB</a:t>
                        </a:r>
                        <a:endParaRPr lang="en-US" sz="1400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sp>
                  <p:nvSpPr>
                    <p:cNvPr id="65" name="TextBox 64"/>
                    <p:cNvSpPr txBox="1"/>
                    <p:nvPr/>
                  </p:nvSpPr>
                  <p:spPr>
                    <a:xfrm>
                      <a:off x="4586700" y="3253084"/>
                      <a:ext cx="79208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dirty="0"/>
                    </a:p>
                  </p:txBody>
                </p:sp>
              </p:grpSp>
            </p:grpSp>
            <p:sp>
              <p:nvSpPr>
                <p:cNvPr id="53" name="TextBox 52"/>
                <p:cNvSpPr txBox="1"/>
                <p:nvPr/>
              </p:nvSpPr>
              <p:spPr>
                <a:xfrm>
                  <a:off x="6534000" y="5513464"/>
                  <a:ext cx="12891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sv-SE" sz="1400" dirty="0" smtClean="0">
                      <a:latin typeface="Microsoft Sans Serif" pitchFamily="34" charset="0"/>
                      <a:cs typeface="Microsoft Sans Serif" pitchFamily="34" charset="0"/>
                    </a:rPr>
                    <a:t>3 X (NXHXW)</a:t>
                  </a:r>
                  <a:endParaRPr lang="en-US" sz="14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3274983" y="4034351"/>
                <a:ext cx="8130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N views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>
                <a:off x="1801756" y="4034351"/>
                <a:ext cx="3817486" cy="0"/>
              </a:xfrm>
              <a:prstGeom prst="straightConnector1">
                <a:avLst/>
              </a:prstGeom>
              <a:ln>
                <a:solidFill>
                  <a:srgbClr val="1854A6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" descr="C:\Pravin\Research\Projects\VBIF\VBGMMv1\iv_newspaper_50.bm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066" y="1648497"/>
              <a:ext cx="484936" cy="4057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993110" y="1184026"/>
              <a:ext cx="14237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Microsoft Sans Serif" pitchFamily="34" charset="0"/>
                  <a:cs typeface="Microsoft Sans Serif" pitchFamily="34" charset="0"/>
                </a:rPr>
                <a:t>Initial number </a:t>
              </a:r>
            </a:p>
            <a:p>
              <a:pPr algn="ctr"/>
              <a:r>
                <a:rPr lang="en-US" sz="1400" dirty="0" smtClean="0">
                  <a:latin typeface="Microsoft Sans Serif" pitchFamily="34" charset="0"/>
                  <a:cs typeface="Microsoft Sans Serif" pitchFamily="34" charset="0"/>
                </a:rPr>
                <a:t>of clusters</a:t>
              </a:r>
              <a:endParaRPr lang="en-US" sz="14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44348" y="5705747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Microsoft Sans Serif" pitchFamily="34" charset="0"/>
                  <a:cs typeface="Microsoft Sans Serif" pitchFamily="34" charset="0"/>
                </a:rPr>
                <a:t>50</a:t>
              </a:r>
              <a:endParaRPr lang="en-US" sz="14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494659" y="3423561"/>
              <a:ext cx="216024" cy="158666"/>
            </a:xfrm>
            <a:prstGeom prst="rightArrow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>
              <a:off x="5884600" y="3407816"/>
              <a:ext cx="216024" cy="158666"/>
            </a:xfrm>
            <a:prstGeom prst="rightArrow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7296185" y="3425452"/>
              <a:ext cx="216024" cy="158666"/>
            </a:xfrm>
            <a:prstGeom prst="rightArrow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3" descr="C:\Pravin\Papers\ISM\2012\Paper\imgs\algo\color_cluster_mean.tif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122060" y="3438058"/>
              <a:ext cx="4057114" cy="497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7968610" y="571554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 smtClean="0">
                  <a:latin typeface="Microsoft Sans Serif" pitchFamily="34" charset="0"/>
                  <a:cs typeface="Microsoft Sans Serif" pitchFamily="34" charset="0"/>
                </a:rPr>
                <a:t>35</a:t>
              </a:r>
              <a:endParaRPr lang="en-US" sz="14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427937" y="1184026"/>
              <a:ext cx="146454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latin typeface="Microsoft Sans Serif" pitchFamily="34" charset="0"/>
                  <a:cs typeface="Microsoft Sans Serif" pitchFamily="34" charset="0"/>
                </a:rPr>
                <a:t>Final number </a:t>
              </a:r>
            </a:p>
            <a:p>
              <a:pPr algn="ctr"/>
              <a:r>
                <a:rPr lang="en-US" sz="1400" dirty="0" smtClean="0">
                  <a:latin typeface="Microsoft Sans Serif" pitchFamily="34" charset="0"/>
                  <a:cs typeface="Microsoft Sans Serif" pitchFamily="34" charset="0"/>
                </a:rPr>
                <a:t>of clusters</a:t>
              </a:r>
              <a:endParaRPr lang="en-US" sz="14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78276"/>
              </p:ext>
            </p:extLst>
          </p:nvPr>
        </p:nvGraphicFramePr>
        <p:xfrm>
          <a:off x="537410" y="2824032"/>
          <a:ext cx="34010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252"/>
                <a:gridCol w="850252"/>
                <a:gridCol w="850252"/>
                <a:gridCol w="8502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2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8" name="Rectangle 67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34950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122" y="1614282"/>
            <a:ext cx="3316406" cy="12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1440" y="2977497"/>
            <a:ext cx="3306880" cy="1235807"/>
            <a:chOff x="276523" y="1249710"/>
            <a:chExt cx="1710453" cy="720081"/>
          </a:xfrm>
        </p:grpSpPr>
        <p:pic>
          <p:nvPicPr>
            <p:cNvPr id="12" name="Picture 10" descr="C:\Pravin\Papers\EUSIPCO\2012\Poster\img\news-6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17" y="1252557"/>
              <a:ext cx="855559" cy="717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23" y="1249710"/>
              <a:ext cx="855559" cy="71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19066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140581"/>
              </p:ext>
            </p:extLst>
          </p:nvPr>
        </p:nvGraphicFramePr>
        <p:xfrm>
          <a:off x="511440" y="4191177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classification input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26896"/>
              </p:ext>
            </p:extLst>
          </p:nvPr>
        </p:nvGraphicFramePr>
        <p:xfrm>
          <a:off x="5224835" y="5965432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clusters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873406" y="1106365"/>
            <a:ext cx="72008" cy="360040"/>
            <a:chOff x="2411760" y="1340768"/>
            <a:chExt cx="72008" cy="360040"/>
          </a:xfrm>
        </p:grpSpPr>
        <p:sp>
          <p:nvSpPr>
            <p:cNvPr id="9" name="Oval 8"/>
            <p:cNvSpPr/>
            <p:nvPr/>
          </p:nvSpPr>
          <p:spPr>
            <a:xfrm>
              <a:off x="2411760" y="1340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11760" y="14931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11760" y="16288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9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20073" y="1614282"/>
            <a:ext cx="3335455" cy="2611865"/>
            <a:chOff x="5220073" y="1464270"/>
            <a:chExt cx="3335455" cy="2611865"/>
          </a:xfrm>
        </p:grpSpPr>
        <p:pic>
          <p:nvPicPr>
            <p:cNvPr id="6146" name="Picture 2" descr="C:\Pravin\Research\Projects\VBIF\VBDMMGMMExp\VBGMM\results\newspaper\v_cluster_37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3" y="2827485"/>
              <a:ext cx="3316405" cy="124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C:\Pravin\Research\Projects\VBIF\VBDMMGMMExp\VBGMM\results\newspaper\v_cluster_3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9122" y="1464270"/>
              <a:ext cx="3316406" cy="123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1440" y="2977497"/>
            <a:ext cx="3306880" cy="1235807"/>
            <a:chOff x="276523" y="1249710"/>
            <a:chExt cx="1710453" cy="720081"/>
          </a:xfrm>
        </p:grpSpPr>
        <p:pic>
          <p:nvPicPr>
            <p:cNvPr id="12" name="Picture 10" descr="C:\Pravin\Papers\EUSIPCO\2012\Poster\img\news-6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17" y="1252557"/>
              <a:ext cx="855559" cy="717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23" y="1249710"/>
              <a:ext cx="855559" cy="71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62248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18232"/>
              </p:ext>
            </p:extLst>
          </p:nvPr>
        </p:nvGraphicFramePr>
        <p:xfrm>
          <a:off x="511440" y="4191177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classification input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906"/>
              </p:ext>
            </p:extLst>
          </p:nvPr>
        </p:nvGraphicFramePr>
        <p:xfrm>
          <a:off x="5224835" y="5965432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clusters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873406" y="1106365"/>
            <a:ext cx="72008" cy="360040"/>
            <a:chOff x="2411760" y="1340768"/>
            <a:chExt cx="72008" cy="360040"/>
          </a:xfrm>
        </p:grpSpPr>
        <p:sp>
          <p:nvSpPr>
            <p:cNvPr id="9" name="Oval 8"/>
            <p:cNvSpPr/>
            <p:nvPr/>
          </p:nvSpPr>
          <p:spPr>
            <a:xfrm>
              <a:off x="2411760" y="1340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11760" y="14931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11760" y="16288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2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20073" y="1614282"/>
            <a:ext cx="3335455" cy="4001971"/>
            <a:chOff x="5220073" y="1464270"/>
            <a:chExt cx="3335455" cy="4001971"/>
          </a:xfrm>
        </p:grpSpPr>
        <p:pic>
          <p:nvPicPr>
            <p:cNvPr id="6146" name="Picture 2" descr="C:\Pravin\Research\Projects\VBIF\VBDMMGMMExp\VBGMM\results\newspaper\v_cluster_37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3" y="2827485"/>
              <a:ext cx="3316405" cy="1248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5239122" y="1464270"/>
              <a:ext cx="3316406" cy="4001971"/>
              <a:chOff x="5220072" y="1517228"/>
              <a:chExt cx="3316406" cy="4001971"/>
            </a:xfrm>
          </p:grpSpPr>
          <p:pic>
            <p:nvPicPr>
              <p:cNvPr id="10" name="Picture 3" descr="C:\Pravin\Research\Projects\VBIF\VBDMMGMMExp\VBGMM\results\newspaper\v_cluster_3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1517228"/>
                <a:ext cx="3316406" cy="123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9" name="Picture 5" descr="C:\Pravin\Research\Projects\VBIF\VBDMMGMMExp\VBGMM\results\newspaper\v_cluster_11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20072" y="4268050"/>
                <a:ext cx="3306428" cy="1251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1440" y="2977497"/>
            <a:ext cx="3306880" cy="1235807"/>
            <a:chOff x="276523" y="1249710"/>
            <a:chExt cx="1710453" cy="720081"/>
          </a:xfrm>
        </p:grpSpPr>
        <p:pic>
          <p:nvPicPr>
            <p:cNvPr id="12" name="Picture 10" descr="C:\Pravin\Papers\EUSIPCO\2012\Poster\img\news-6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417" y="1252557"/>
              <a:ext cx="855559" cy="717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523" y="1249710"/>
              <a:ext cx="855559" cy="71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62248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218232"/>
              </p:ext>
            </p:extLst>
          </p:nvPr>
        </p:nvGraphicFramePr>
        <p:xfrm>
          <a:off x="511440" y="4191177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classification input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6906"/>
              </p:ext>
            </p:extLst>
          </p:nvPr>
        </p:nvGraphicFramePr>
        <p:xfrm>
          <a:off x="5224835" y="5965432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clusters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6873406" y="1106365"/>
            <a:ext cx="72008" cy="360040"/>
            <a:chOff x="2411760" y="1340768"/>
            <a:chExt cx="72008" cy="360040"/>
          </a:xfrm>
        </p:grpSpPr>
        <p:sp>
          <p:nvSpPr>
            <p:cNvPr id="9" name="Oval 8"/>
            <p:cNvSpPr/>
            <p:nvPr/>
          </p:nvSpPr>
          <p:spPr>
            <a:xfrm>
              <a:off x="2411760" y="1340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411760" y="14931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11760" y="16288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856155" y="5693906"/>
            <a:ext cx="72008" cy="360040"/>
            <a:chOff x="2411760" y="1340768"/>
            <a:chExt cx="72008" cy="360040"/>
          </a:xfrm>
        </p:grpSpPr>
        <p:sp>
          <p:nvSpPr>
            <p:cNvPr id="24" name="Oval 23"/>
            <p:cNvSpPr/>
            <p:nvPr/>
          </p:nvSpPr>
          <p:spPr>
            <a:xfrm>
              <a:off x="2411760" y="13407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411760" y="1493168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411760" y="1628800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62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3888" y="2564904"/>
            <a:ext cx="1656184" cy="1617785"/>
            <a:chOff x="5220072" y="2564904"/>
            <a:chExt cx="1656184" cy="1617785"/>
          </a:xfrm>
        </p:grpSpPr>
        <p:grpSp>
          <p:nvGrpSpPr>
            <p:cNvPr id="52" name="Group 51"/>
            <p:cNvGrpSpPr/>
            <p:nvPr/>
          </p:nvGrpSpPr>
          <p:grpSpPr>
            <a:xfrm>
              <a:off x="5220072" y="2564904"/>
              <a:ext cx="1656184" cy="1617785"/>
              <a:chOff x="4139952" y="1916831"/>
              <a:chExt cx="936104" cy="1448637"/>
            </a:xfrm>
            <a:scene3d>
              <a:camera prst="orthographicFront">
                <a:rot lat="0" lon="3600000" rev="0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>
              <a:xfrm>
                <a:off x="4456891" y="2222864"/>
                <a:ext cx="331133" cy="1134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139952" y="1916832"/>
                <a:ext cx="648072" cy="1152128"/>
                <a:chOff x="4139952" y="1916832"/>
                <a:chExt cx="648072" cy="1152128"/>
              </a:xfrm>
              <a:solidFill>
                <a:schemeClr val="tx1"/>
              </a:solidFill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139952" y="1916832"/>
                  <a:ext cx="316939" cy="11521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456891" y="1916832"/>
                  <a:ext cx="331133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139952" y="1916832"/>
                  <a:ext cx="316939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Isosceles Triangle 2047"/>
              <p:cNvSpPr/>
              <p:nvPr/>
            </p:nvSpPr>
            <p:spPr>
              <a:xfrm>
                <a:off x="4456891" y="1916831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2047"/>
              <p:cNvSpPr/>
              <p:nvPr/>
            </p:nvSpPr>
            <p:spPr>
              <a:xfrm rot="10800000">
                <a:off x="4144808" y="3059435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2048"/>
              <p:cNvSpPr/>
              <p:nvPr/>
            </p:nvSpPr>
            <p:spPr>
              <a:xfrm>
                <a:off x="4152503" y="2041425"/>
                <a:ext cx="247650" cy="1171575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666750 w 914400"/>
                  <a:gd name="connsiteY1" fmla="*/ 333375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666750"/>
                  <a:gd name="connsiteY0" fmla="*/ 0 h 1238250"/>
                  <a:gd name="connsiteX1" fmla="*/ 666750 w 666750"/>
                  <a:gd name="connsiteY1" fmla="*/ 333375 h 1238250"/>
                  <a:gd name="connsiteX2" fmla="*/ 666750 w 666750"/>
                  <a:gd name="connsiteY2" fmla="*/ 1238250 h 1238250"/>
                  <a:gd name="connsiteX3" fmla="*/ 0 w 666750"/>
                  <a:gd name="connsiteY3" fmla="*/ 914400 h 1238250"/>
                  <a:gd name="connsiteX4" fmla="*/ 0 w 666750"/>
                  <a:gd name="connsiteY4" fmla="*/ 0 h 1238250"/>
                  <a:gd name="connsiteX0" fmla="*/ 457200 w 666750"/>
                  <a:gd name="connsiteY0" fmla="*/ 0 h 1066800"/>
                  <a:gd name="connsiteX1" fmla="*/ 666750 w 666750"/>
                  <a:gd name="connsiteY1" fmla="*/ 161925 h 1066800"/>
                  <a:gd name="connsiteX2" fmla="*/ 666750 w 666750"/>
                  <a:gd name="connsiteY2" fmla="*/ 1066800 h 1066800"/>
                  <a:gd name="connsiteX3" fmla="*/ 0 w 666750"/>
                  <a:gd name="connsiteY3" fmla="*/ 742950 h 1066800"/>
                  <a:gd name="connsiteX4" fmla="*/ 457200 w 666750"/>
                  <a:gd name="connsiteY4" fmla="*/ 0 h 1066800"/>
                  <a:gd name="connsiteX0" fmla="*/ 0 w 209550"/>
                  <a:gd name="connsiteY0" fmla="*/ 0 h 1066800"/>
                  <a:gd name="connsiteX1" fmla="*/ 209550 w 209550"/>
                  <a:gd name="connsiteY1" fmla="*/ 161925 h 1066800"/>
                  <a:gd name="connsiteX2" fmla="*/ 209550 w 209550"/>
                  <a:gd name="connsiteY2" fmla="*/ 1066800 h 1066800"/>
                  <a:gd name="connsiteX3" fmla="*/ 9525 w 209550"/>
                  <a:gd name="connsiteY3" fmla="*/ 885825 h 1066800"/>
                  <a:gd name="connsiteX4" fmla="*/ 0 w 209550"/>
                  <a:gd name="connsiteY4" fmla="*/ 0 h 1066800"/>
                  <a:gd name="connsiteX0" fmla="*/ 0 w 228600"/>
                  <a:gd name="connsiteY0" fmla="*/ 0 h 1171575"/>
                  <a:gd name="connsiteX1" fmla="*/ 228600 w 228600"/>
                  <a:gd name="connsiteY1" fmla="*/ 266700 h 1171575"/>
                  <a:gd name="connsiteX2" fmla="*/ 228600 w 228600"/>
                  <a:gd name="connsiteY2" fmla="*/ 1171575 h 1171575"/>
                  <a:gd name="connsiteX3" fmla="*/ 28575 w 228600"/>
                  <a:gd name="connsiteY3" fmla="*/ 990600 h 1171575"/>
                  <a:gd name="connsiteX4" fmla="*/ 0 w 228600"/>
                  <a:gd name="connsiteY4" fmla="*/ 0 h 1171575"/>
                  <a:gd name="connsiteX0" fmla="*/ 19050 w 247650"/>
                  <a:gd name="connsiteY0" fmla="*/ 0 h 1171575"/>
                  <a:gd name="connsiteX1" fmla="*/ 247650 w 247650"/>
                  <a:gd name="connsiteY1" fmla="*/ 266700 h 1171575"/>
                  <a:gd name="connsiteX2" fmla="*/ 247650 w 247650"/>
                  <a:gd name="connsiteY2" fmla="*/ 1171575 h 1171575"/>
                  <a:gd name="connsiteX3" fmla="*/ 0 w 247650"/>
                  <a:gd name="connsiteY3" fmla="*/ 933450 h 1171575"/>
                  <a:gd name="connsiteX4" fmla="*/ 19050 w 247650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50" h="1171575">
                    <a:moveTo>
                      <a:pt x="19050" y="0"/>
                    </a:moveTo>
                    <a:lnTo>
                      <a:pt x="247650" y="266700"/>
                    </a:lnTo>
                    <a:lnTo>
                      <a:pt x="247650" y="1171575"/>
                    </a:lnTo>
                    <a:lnTo>
                      <a:pt x="0" y="933450"/>
                    </a:lnTo>
                    <a:lnTo>
                      <a:pt x="19050" y="0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2050"/>
              <p:cNvSpPr/>
              <p:nvPr/>
            </p:nvSpPr>
            <p:spPr>
              <a:xfrm>
                <a:off x="4714106" y="2321447"/>
                <a:ext cx="361950" cy="838200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447675 w 914400"/>
                  <a:gd name="connsiteY1" fmla="*/ 32385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485775"/>
                  <a:gd name="connsiteY0" fmla="*/ 0 h 914400"/>
                  <a:gd name="connsiteX1" fmla="*/ 447675 w 485775"/>
                  <a:gd name="connsiteY1" fmla="*/ 323850 h 914400"/>
                  <a:gd name="connsiteX2" fmla="*/ 485775 w 485775"/>
                  <a:gd name="connsiteY2" fmla="*/ 847725 h 914400"/>
                  <a:gd name="connsiteX3" fmla="*/ 0 w 485775"/>
                  <a:gd name="connsiteY3" fmla="*/ 914400 h 914400"/>
                  <a:gd name="connsiteX4" fmla="*/ 0 w 485775"/>
                  <a:gd name="connsiteY4" fmla="*/ 0 h 914400"/>
                  <a:gd name="connsiteX0" fmla="*/ 0 w 485775"/>
                  <a:gd name="connsiteY0" fmla="*/ 0 h 1019175"/>
                  <a:gd name="connsiteX1" fmla="*/ 447675 w 485775"/>
                  <a:gd name="connsiteY1" fmla="*/ 323850 h 1019175"/>
                  <a:gd name="connsiteX2" fmla="*/ 485775 w 485775"/>
                  <a:gd name="connsiteY2" fmla="*/ 847725 h 1019175"/>
                  <a:gd name="connsiteX3" fmla="*/ 190500 w 485775"/>
                  <a:gd name="connsiteY3" fmla="*/ 1019175 h 1019175"/>
                  <a:gd name="connsiteX4" fmla="*/ 0 w 485775"/>
                  <a:gd name="connsiteY4" fmla="*/ 0 h 1019175"/>
                  <a:gd name="connsiteX0" fmla="*/ 0 w 361950"/>
                  <a:gd name="connsiteY0" fmla="*/ 0 h 838200"/>
                  <a:gd name="connsiteX1" fmla="*/ 323850 w 361950"/>
                  <a:gd name="connsiteY1" fmla="*/ 142875 h 838200"/>
                  <a:gd name="connsiteX2" fmla="*/ 361950 w 361950"/>
                  <a:gd name="connsiteY2" fmla="*/ 666750 h 838200"/>
                  <a:gd name="connsiteX3" fmla="*/ 66675 w 361950"/>
                  <a:gd name="connsiteY3" fmla="*/ 838200 h 838200"/>
                  <a:gd name="connsiteX4" fmla="*/ 0 w 361950"/>
                  <a:gd name="connsiteY4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838200">
                    <a:moveTo>
                      <a:pt x="0" y="0"/>
                    </a:moveTo>
                    <a:lnTo>
                      <a:pt x="323850" y="142875"/>
                    </a:lnTo>
                    <a:lnTo>
                      <a:pt x="361950" y="666750"/>
                    </a:lnTo>
                    <a:lnTo>
                      <a:pt x="66675" y="838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38" y="2815767"/>
              <a:ext cx="817563" cy="1138517"/>
            </a:xfrm>
            <a:prstGeom prst="rect">
              <a:avLst/>
            </a:prstGeom>
            <a:noFill/>
            <a:scene3d>
              <a:camera prst="orthographicFront">
                <a:rot lat="20099998" lon="624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23701" y="2251374"/>
            <a:ext cx="2447926" cy="2087450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97750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58114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90077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6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4644008" y="2950926"/>
            <a:ext cx="774695" cy="1198154"/>
            <a:chOff x="2731061" y="1018828"/>
            <a:chExt cx="1274400" cy="1937370"/>
          </a:xfrm>
        </p:grpSpPr>
        <p:sp>
          <p:nvSpPr>
            <p:cNvPr id="76" name="Oval 75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9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Exploiting the per-pixel association between color and depth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62124" y="1617623"/>
            <a:ext cx="3461477" cy="1195794"/>
            <a:chOff x="957782" y="2204864"/>
            <a:chExt cx="7226096" cy="2613248"/>
          </a:xfrm>
        </p:grpSpPr>
        <p:grpSp>
          <p:nvGrpSpPr>
            <p:cNvPr id="11" name="Group 10"/>
            <p:cNvGrpSpPr/>
            <p:nvPr/>
          </p:nvGrpSpPr>
          <p:grpSpPr>
            <a:xfrm>
              <a:off x="957782" y="2204864"/>
              <a:ext cx="7226096" cy="2613248"/>
              <a:chOff x="1093333" y="1913012"/>
              <a:chExt cx="7226096" cy="2613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33" y="1930152"/>
                <a:ext cx="3461477" cy="259610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3" y="1913012"/>
                <a:ext cx="3459396" cy="259610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1480408" y="328498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995936" y="400506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442567" y="364502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41536"/>
              </p:ext>
            </p:extLst>
          </p:nvPr>
        </p:nvGraphicFramePr>
        <p:xfrm>
          <a:off x="2762123" y="2821176"/>
          <a:ext cx="3461478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0739"/>
                <a:gridCol w="1730739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 </a:t>
                      </a:r>
                      <a:r>
                        <a:rPr lang="en-US" sz="16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image</a:t>
                      </a:r>
                      <a:endParaRPr lang="en-US" sz="16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</a:t>
                      </a:r>
                      <a:r>
                        <a:rPr lang="en-US" sz="16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image</a:t>
                      </a:r>
                      <a:endParaRPr lang="en-US" sz="16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01425" y="3849304"/>
            <a:ext cx="6780973" cy="1235880"/>
            <a:chOff x="1101425" y="2482697"/>
            <a:chExt cx="6780973" cy="1235880"/>
          </a:xfrm>
        </p:grpSpPr>
        <p:grpSp>
          <p:nvGrpSpPr>
            <p:cNvPr id="18" name="Group 17"/>
            <p:cNvGrpSpPr/>
            <p:nvPr/>
          </p:nvGrpSpPr>
          <p:grpSpPr>
            <a:xfrm>
              <a:off x="1101425" y="2482697"/>
              <a:ext cx="3306880" cy="1235807"/>
              <a:chOff x="276523" y="1249710"/>
              <a:chExt cx="1710453" cy="720081"/>
            </a:xfrm>
          </p:grpSpPr>
          <p:pic>
            <p:nvPicPr>
              <p:cNvPr id="19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417" y="1252557"/>
                <a:ext cx="855559" cy="717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523" y="1249710"/>
                <a:ext cx="855559" cy="717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574875" y="2485053"/>
              <a:ext cx="3307523" cy="1233524"/>
              <a:chOff x="510797" y="4205810"/>
              <a:chExt cx="3307523" cy="123352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97" y="4208415"/>
                <a:ext cx="1653440" cy="123091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237" y="4205810"/>
                <a:ext cx="1654083" cy="1233524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/>
          <p:cNvCxnSpPr/>
          <p:nvPr/>
        </p:nvCxnSpPr>
        <p:spPr>
          <a:xfrm>
            <a:off x="1547664" y="4350246"/>
            <a:ext cx="35666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64875" y="4537695"/>
            <a:ext cx="349535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40265"/>
              </p:ext>
            </p:extLst>
          </p:nvPr>
        </p:nvGraphicFramePr>
        <p:xfrm>
          <a:off x="1024448" y="5080223"/>
          <a:ext cx="6857950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975"/>
                <a:gridCol w="3428975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view imagery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depth imagery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366371" y="4744194"/>
            <a:ext cx="35737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9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pic>
        <p:nvPicPr>
          <p:cNvPr id="8" name="Picture 2" descr="C:\Pravin\Research\Projects\VBIF\VBDMMGMMExp\VBGMM\results\newspaper\d_cluster_3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50" y="1268760"/>
            <a:ext cx="3303076" cy="12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Pravin\Research\Projects\VBIF\VBDMMGMMExp\VBGMM\results\newspaper\v_cluster_3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08" y="1268760"/>
            <a:ext cx="3316406" cy="123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Pravin\Research\Projects\VBIF\VBDMMGMMExp\VBGMM\results\newspaper\v_cluster_3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08" y="2886844"/>
            <a:ext cx="3316405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Pravin\Research\Projects\VBIF\VBDMMGMMExp\VBGMM\results\newspaper\d_cluster_37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01" y="2903984"/>
            <a:ext cx="3302425" cy="1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Pravin\Research\Projects\VBIF\VBDMMGMMExp\VBGMM\results\newspaper\d_cluster_11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50" y="4529069"/>
            <a:ext cx="3302425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Pravin\Research\Projects\VBIF\VBDMMGMMExp\VBGMM\results\newspaper\v_cluster_1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908" y="4529070"/>
            <a:ext cx="3306428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classification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83435"/>
              </p:ext>
            </p:extLst>
          </p:nvPr>
        </p:nvGraphicFramePr>
        <p:xfrm>
          <a:off x="4690995" y="5790091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clusters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07456"/>
              </p:ext>
            </p:extLst>
          </p:nvPr>
        </p:nvGraphicFramePr>
        <p:xfrm>
          <a:off x="1160110" y="5813340"/>
          <a:ext cx="3306880" cy="4158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6880"/>
              </a:tblGrid>
              <a:tr h="415896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>
                          <a:solidFill>
                            <a:srgbClr val="C00000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Color clusters</a:t>
                      </a:r>
                      <a:endParaRPr lang="en-US" sz="1600" noProof="0" dirty="0">
                        <a:solidFill>
                          <a:srgbClr val="C00000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4736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7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13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803467" y="2545854"/>
            <a:ext cx="342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have similar colors pixels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22859" y="2533432"/>
            <a:ext cx="3981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may have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different depth values </a:t>
            </a:r>
          </a:p>
        </p:txBody>
      </p:sp>
      <p:pic>
        <p:nvPicPr>
          <p:cNvPr id="30" name="Picture 4" descr="C:\Pravin\Research\Projects\VBIF\VBDMMGMMExp\VBGMM\results\newspaper\d_cluster_1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2" y="1268760"/>
            <a:ext cx="3302425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Pravin\Research\Projects\VBIF\VBDMMGMMExp\VBGMM\results\newspaper\v_cluster_1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0" y="1268761"/>
            <a:ext cx="3306428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43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13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3052" y="3148325"/>
            <a:ext cx="8962733" cy="108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Why?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Due to foreground and background depth difference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Due to inter-view inconsistency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803467" y="2545854"/>
            <a:ext cx="342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have similar colors pixels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22859" y="2533432"/>
            <a:ext cx="3981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may have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different depth values </a:t>
            </a:r>
          </a:p>
        </p:txBody>
      </p:sp>
      <p:pic>
        <p:nvPicPr>
          <p:cNvPr id="19" name="Picture 4" descr="C:\Pravin\Research\Projects\VBIF\VBDMMGMMExp\VBGMM\results\newspaper\d_cluster_1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2" y="1268760"/>
            <a:ext cx="3302425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5" descr="C:\Pravin\Research\Projects\VBIF\VBDMMGMMExp\VBGMM\results\newspaper\v_cluster_1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0" y="1268761"/>
            <a:ext cx="3306428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2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3467" y="2545854"/>
            <a:ext cx="342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have similar colors pixels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4522859" y="2533432"/>
            <a:ext cx="39810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Members may have </a:t>
            </a:r>
            <a:r>
              <a:rPr lang="en-US" sz="1600" dirty="0">
                <a:latin typeface="Microsoft Sans Serif" pitchFamily="34" charset="0"/>
                <a:cs typeface="Microsoft Sans Serif" pitchFamily="34" charset="0"/>
              </a:rPr>
              <a:t>different depth values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183052" y="3148325"/>
            <a:ext cx="89627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Why?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Due to foreground and background depth difference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Due to inter-view inconsistency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Our approach: K-means sub-clustering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Computationally fast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Assigns the mean to depth pixels irrespective of the originating viewpoints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Usually, Bayesian approaches imply higher computational complexity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1" name="Picture 4" descr="C:\Pravin\Research\Projects\VBIF\VBDMMGMMExp\VBGMM\results\newspaper\d_cluster_1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482" y="1268760"/>
            <a:ext cx="3302425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Pravin\Research\Projects\VBIF\VBDMMGMMExp\VBGMM\results\newspaper\v_cluster_1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50" y="1268761"/>
            <a:ext cx="3306428" cy="125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327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15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50" name="Picture 2" descr="C:\Pravin\Papers\IEEE\draft 1\results\mdct_vsrs\images\balloons_d01_f123_mpeg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7" y="1225092"/>
            <a:ext cx="2611106" cy="19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2118" y="1225091"/>
            <a:ext cx="8883776" cy="4574427"/>
            <a:chOff x="132118" y="1225091"/>
            <a:chExt cx="8883776" cy="4574427"/>
          </a:xfrm>
        </p:grpSpPr>
        <p:pic>
          <p:nvPicPr>
            <p:cNvPr id="2051" name="Picture 3" descr="C:\Pravin\Papers\IEEE\draft 1\results\mdct_vsrs\images\balloons_d03_f123_mpeg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093" y="1225094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Pravin\Papers\IEEE\draft 1\results\mdct_vsrs\images\balloons_d05_f123_mpeg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677" y="122509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Pravin\Papers\IEEE\draft 1\results\mdct_vsrs\images\balloons_d05_f123_mdct_iter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474" y="3717028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Pravin\Papers\IEEE\draft 1\results\mdct_vsrs\images\balloons_d01_f123_mdct_iter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8" y="3717027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Pravin\Papers\IEEE\draft 1\results\mdct_vsrs\images\balloons_d03_f123_mdct_iter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Pravin\Papers\IEEE\draft 1\results\mdct_vsrs\images\balloons_d01_f123_mpeg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9" y="1225092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/>
          <p:cNvSpPr txBox="1"/>
          <p:nvPr/>
        </p:nvSpPr>
        <p:spPr>
          <a:xfrm>
            <a:off x="1588" y="3328650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3575" y="5805264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4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15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50" name="Picture 2" descr="C:\Pravin\Papers\IEEE\draft 1\results\mdct_vsrs\images\balloons_d01_f123_mpeg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7" y="1225092"/>
            <a:ext cx="2611106" cy="19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2118" y="1225091"/>
            <a:ext cx="8883776" cy="4574427"/>
            <a:chOff x="132118" y="1225091"/>
            <a:chExt cx="8883776" cy="4574427"/>
          </a:xfrm>
        </p:grpSpPr>
        <p:pic>
          <p:nvPicPr>
            <p:cNvPr id="2051" name="Picture 3" descr="C:\Pravin\Papers\IEEE\draft 1\results\mdct_vsrs\images\balloons_d03_f123_mpeg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093" y="1225094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Pravin\Papers\IEEE\draft 1\results\mdct_vsrs\images\balloons_d05_f123_mpeg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677" y="122509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Pravin\Papers\IEEE\draft 1\results\mdct_vsrs\images\balloons_d05_f123_mdct_iter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474" y="3717028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Pravin\Papers\IEEE\draft 1\results\mdct_vsrs\images\balloons_d01_f123_mdct_iter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8" y="3717027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Pravin\Papers\IEEE\draft 1\results\mdct_vsrs\images\balloons_d03_f123_mdct_iter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Pravin\Papers\IEEE\draft 1\results\mdct_vsrs\images\balloons_d01_f123_mpeg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9" y="1225092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899592" y="1286609"/>
            <a:ext cx="7076130" cy="990263"/>
            <a:chOff x="899592" y="1286609"/>
            <a:chExt cx="7076130" cy="990263"/>
          </a:xfrm>
        </p:grpSpPr>
        <p:sp>
          <p:nvSpPr>
            <p:cNvPr id="2" name="Oval 1"/>
            <p:cNvSpPr/>
            <p:nvPr/>
          </p:nvSpPr>
          <p:spPr>
            <a:xfrm>
              <a:off x="6948264" y="1286609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90458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959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24" idx="6"/>
              <a:endCxn id="23" idx="2"/>
            </p:cNvCxnSpPr>
            <p:nvPr/>
          </p:nvCxnSpPr>
          <p:spPr>
            <a:xfrm>
              <a:off x="1927050" y="1787316"/>
              <a:ext cx="197753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3" idx="6"/>
              <a:endCxn id="2" idx="2"/>
            </p:cNvCxnSpPr>
            <p:nvPr/>
          </p:nvCxnSpPr>
          <p:spPr>
            <a:xfrm flipV="1">
              <a:off x="4932040" y="1776165"/>
              <a:ext cx="2016224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2195736" y="2258749"/>
            <a:ext cx="6624736" cy="668748"/>
            <a:chOff x="975792" y="1286609"/>
            <a:chExt cx="6624736" cy="668748"/>
          </a:xfrm>
        </p:grpSpPr>
        <p:sp>
          <p:nvSpPr>
            <p:cNvPr id="37" name="Oval 36"/>
            <p:cNvSpPr/>
            <p:nvPr/>
          </p:nvSpPr>
          <p:spPr>
            <a:xfrm>
              <a:off x="6948264" y="1286609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962028" y="1297760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975792" y="1307285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stCxn id="39" idx="6"/>
              <a:endCxn id="38" idx="2"/>
            </p:cNvCxnSpPr>
            <p:nvPr/>
          </p:nvCxnSpPr>
          <p:spPr>
            <a:xfrm flipV="1">
              <a:off x="1628056" y="1621796"/>
              <a:ext cx="2333972" cy="952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8" idx="6"/>
              <a:endCxn id="37" idx="2"/>
            </p:cNvCxnSpPr>
            <p:nvPr/>
          </p:nvCxnSpPr>
          <p:spPr>
            <a:xfrm flipV="1">
              <a:off x="4614292" y="1610645"/>
              <a:ext cx="2333972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588" y="3328650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3575" y="5805264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5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15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Multiview depth enhancement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51" y="855762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Example: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50" name="Picture 2" descr="C:\Pravin\Papers\IEEE\draft 1\results\mdct_vsrs\images\balloons_d01_f123_mpeg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57" y="1225092"/>
            <a:ext cx="2611106" cy="195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32118" y="1225091"/>
            <a:ext cx="8883776" cy="4574427"/>
            <a:chOff x="132118" y="1225091"/>
            <a:chExt cx="8883776" cy="4574427"/>
          </a:xfrm>
        </p:grpSpPr>
        <p:pic>
          <p:nvPicPr>
            <p:cNvPr id="2051" name="Picture 3" descr="C:\Pravin\Papers\IEEE\draft 1\results\mdct_vsrs\images\balloons_d03_f123_mpeg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9093" y="1225094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Pravin\Papers\IEEE\draft 1\results\mdct_vsrs\images\balloons_d05_f123_mpeg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6677" y="122509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Pravin\Papers\IEEE\draft 1\results\mdct_vsrs\images\balloons_d05_f123_mdct_iter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474" y="3717028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Pravin\Papers\IEEE\draft 1\results\mdct_vsrs\images\balloons_d01_f123_mdct_iter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8" y="3717027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Pravin\Papers\IEEE\draft 1\results\mdct_vsrs\images\balloons_d03_f123_mdct_iter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3717031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Pravin\Papers\IEEE\draft 1\results\mdct_vsrs\images\balloons_d01_f123_mpeg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119" y="1225092"/>
              <a:ext cx="2776801" cy="208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899592" y="1286609"/>
            <a:ext cx="7076130" cy="990263"/>
            <a:chOff x="899592" y="1286609"/>
            <a:chExt cx="7076130" cy="990263"/>
          </a:xfrm>
        </p:grpSpPr>
        <p:sp>
          <p:nvSpPr>
            <p:cNvPr id="2" name="Oval 1"/>
            <p:cNvSpPr/>
            <p:nvPr/>
          </p:nvSpPr>
          <p:spPr>
            <a:xfrm>
              <a:off x="6948264" y="1286609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90458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959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24" idx="6"/>
              <a:endCxn id="23" idx="2"/>
            </p:cNvCxnSpPr>
            <p:nvPr/>
          </p:nvCxnSpPr>
          <p:spPr>
            <a:xfrm>
              <a:off x="1927050" y="1787316"/>
              <a:ext cx="197753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3" idx="6"/>
              <a:endCxn id="2" idx="2"/>
            </p:cNvCxnSpPr>
            <p:nvPr/>
          </p:nvCxnSpPr>
          <p:spPr>
            <a:xfrm flipV="1">
              <a:off x="4932040" y="1776165"/>
              <a:ext cx="2016224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899592" y="3806889"/>
            <a:ext cx="7076130" cy="990263"/>
            <a:chOff x="899592" y="1286609"/>
            <a:chExt cx="7076130" cy="990263"/>
          </a:xfrm>
        </p:grpSpPr>
        <p:sp>
          <p:nvSpPr>
            <p:cNvPr id="31" name="Oval 30"/>
            <p:cNvSpPr/>
            <p:nvPr/>
          </p:nvSpPr>
          <p:spPr>
            <a:xfrm>
              <a:off x="6948264" y="1286609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90458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899592" y="1297760"/>
              <a:ext cx="1027458" cy="97911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>
              <a:stCxn id="33" idx="6"/>
              <a:endCxn id="32" idx="2"/>
            </p:cNvCxnSpPr>
            <p:nvPr/>
          </p:nvCxnSpPr>
          <p:spPr>
            <a:xfrm>
              <a:off x="1927050" y="1787316"/>
              <a:ext cx="1977532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2" idx="6"/>
              <a:endCxn id="31" idx="2"/>
            </p:cNvCxnSpPr>
            <p:nvPr/>
          </p:nvCxnSpPr>
          <p:spPr>
            <a:xfrm flipV="1">
              <a:off x="4932040" y="1776165"/>
              <a:ext cx="2016224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588" y="3328650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-3575" y="5805264"/>
            <a:ext cx="913824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depth maps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8458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2195736" y="2258749"/>
            <a:ext cx="6624736" cy="668748"/>
            <a:chOff x="975792" y="1286609"/>
            <a:chExt cx="6624736" cy="668748"/>
          </a:xfrm>
        </p:grpSpPr>
        <p:sp>
          <p:nvSpPr>
            <p:cNvPr id="52" name="Oval 51"/>
            <p:cNvSpPr/>
            <p:nvPr/>
          </p:nvSpPr>
          <p:spPr>
            <a:xfrm>
              <a:off x="6948264" y="1286609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962028" y="1297760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975792" y="1307285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stCxn id="54" idx="6"/>
              <a:endCxn id="53" idx="2"/>
            </p:cNvCxnSpPr>
            <p:nvPr/>
          </p:nvCxnSpPr>
          <p:spPr>
            <a:xfrm flipV="1">
              <a:off x="1628056" y="1621796"/>
              <a:ext cx="2333972" cy="952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53" idx="6"/>
              <a:endCxn id="52" idx="2"/>
            </p:cNvCxnSpPr>
            <p:nvPr/>
          </p:nvCxnSpPr>
          <p:spPr>
            <a:xfrm flipV="1">
              <a:off x="4614292" y="1610645"/>
              <a:ext cx="2333972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194223" y="4758270"/>
            <a:ext cx="6624736" cy="668748"/>
            <a:chOff x="975792" y="1286609"/>
            <a:chExt cx="6624736" cy="668748"/>
          </a:xfrm>
        </p:grpSpPr>
        <p:sp>
          <p:nvSpPr>
            <p:cNvPr id="58" name="Oval 57"/>
            <p:cNvSpPr/>
            <p:nvPr/>
          </p:nvSpPr>
          <p:spPr>
            <a:xfrm>
              <a:off x="6948264" y="1286609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962028" y="1297760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75792" y="1307285"/>
              <a:ext cx="652264" cy="64807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/>
            <p:cNvCxnSpPr>
              <a:stCxn id="60" idx="6"/>
              <a:endCxn id="59" idx="2"/>
            </p:cNvCxnSpPr>
            <p:nvPr/>
          </p:nvCxnSpPr>
          <p:spPr>
            <a:xfrm flipV="1">
              <a:off x="1628056" y="1621796"/>
              <a:ext cx="2333972" cy="9525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59" idx="6"/>
              <a:endCxn id="58" idx="2"/>
            </p:cNvCxnSpPr>
            <p:nvPr/>
          </p:nvCxnSpPr>
          <p:spPr>
            <a:xfrm flipV="1">
              <a:off x="4614292" y="1610645"/>
              <a:ext cx="2333972" cy="11151"/>
            </a:xfrm>
            <a:prstGeom prst="straightConnector1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95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1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6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Experimental setup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pic>
        <p:nvPicPr>
          <p:cNvPr id="3074" name="Picture 2" descr="C:\Pravin\Papers\ICASSP\icassp\poznan_street_v04_original_f12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7" y="3645024"/>
            <a:ext cx="317682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94561" y="1412776"/>
            <a:ext cx="8353903" cy="1512168"/>
            <a:chOff x="452686" y="1196752"/>
            <a:chExt cx="8353903" cy="1512168"/>
          </a:xfrm>
        </p:grpSpPr>
        <p:pic>
          <p:nvPicPr>
            <p:cNvPr id="3075" name="Picture 3" descr="C:\Pravin\Papers\ICASSP\icassp\balloons_v04_original_f51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Pravin\Papers\ICASSP\icassp\kendo_v04_original_f20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33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Pravin\Papers\ICASSP\icassp\lovebird1_v07_original_f228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25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C:\Pravin\Papers\ICASSP\icassp\newspaper_v05_original_f1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86" y="1196752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0" y="83671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3DTV multiview data </a:t>
            </a:r>
            <a:r>
              <a:rPr lang="sv-SE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</a:t>
            </a:r>
            <a:r>
              <a:rPr lang="sv-SE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4561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Newspaper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2516699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Lovebird1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4633508" y="2926685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Kendo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746122" y="2907517"/>
            <a:ext cx="2002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Balloons</a:t>
            </a:r>
          </a:p>
          <a:p>
            <a:pPr algn="ctr"/>
            <a:r>
              <a:rPr lang="sv-SE" sz="1400" dirty="0" smtClean="0"/>
              <a:t>(1024 X 768)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2994610" y="5447734"/>
            <a:ext cx="3158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smtClean="0"/>
              <a:t>Poznan street</a:t>
            </a:r>
          </a:p>
          <a:p>
            <a:pPr algn="ctr"/>
            <a:r>
              <a:rPr lang="sv-SE" sz="1400" dirty="0" smtClean="0"/>
              <a:t>(1920 X 1088)</a:t>
            </a:r>
            <a:endParaRPr lang="en-US" sz="1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444985" cy="3888808"/>
            <a:chOff x="107504" y="1556792"/>
            <a:chExt cx="1444985" cy="3888808"/>
          </a:xfrm>
        </p:grpSpPr>
        <p:pic>
          <p:nvPicPr>
            <p:cNvPr id="60" name="Picture 2" descr="C:\Coding\Projects\DepthEnhancementTool\DET\DETTest\Newspaper\log\cReferenceDepth0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1556792"/>
              <a:ext cx="1444984" cy="1083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C:\Coding\Projects\DepthEnhancementTool\DET\DETTest\Newspaper\log\cReferenceDepth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361920"/>
              <a:ext cx="1444985" cy="1083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6190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12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3888" y="2564904"/>
            <a:ext cx="1656184" cy="1617785"/>
            <a:chOff x="5220072" y="2564904"/>
            <a:chExt cx="1656184" cy="1617785"/>
          </a:xfrm>
        </p:grpSpPr>
        <p:grpSp>
          <p:nvGrpSpPr>
            <p:cNvPr id="52" name="Group 51"/>
            <p:cNvGrpSpPr/>
            <p:nvPr/>
          </p:nvGrpSpPr>
          <p:grpSpPr>
            <a:xfrm>
              <a:off x="5220072" y="2564904"/>
              <a:ext cx="1656184" cy="1617785"/>
              <a:chOff x="4139952" y="1916831"/>
              <a:chExt cx="936104" cy="1448637"/>
            </a:xfrm>
            <a:scene3d>
              <a:camera prst="orthographicFront">
                <a:rot lat="0" lon="3600000" rev="0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>
              <a:xfrm>
                <a:off x="4456891" y="2222864"/>
                <a:ext cx="331133" cy="1134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139952" y="1916832"/>
                <a:ext cx="648072" cy="1152128"/>
                <a:chOff x="4139952" y="1916832"/>
                <a:chExt cx="648072" cy="1152128"/>
              </a:xfrm>
              <a:solidFill>
                <a:schemeClr val="tx1"/>
              </a:solidFill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139952" y="1916832"/>
                  <a:ext cx="316939" cy="11521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456891" y="1916832"/>
                  <a:ext cx="331133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139952" y="1916832"/>
                  <a:ext cx="316939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Isosceles Triangle 2047"/>
              <p:cNvSpPr/>
              <p:nvPr/>
            </p:nvSpPr>
            <p:spPr>
              <a:xfrm>
                <a:off x="4456891" y="1916831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2047"/>
              <p:cNvSpPr/>
              <p:nvPr/>
            </p:nvSpPr>
            <p:spPr>
              <a:xfrm rot="10800000">
                <a:off x="4144808" y="3059435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2048"/>
              <p:cNvSpPr/>
              <p:nvPr/>
            </p:nvSpPr>
            <p:spPr>
              <a:xfrm>
                <a:off x="4152503" y="2041425"/>
                <a:ext cx="247650" cy="1171575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666750 w 914400"/>
                  <a:gd name="connsiteY1" fmla="*/ 333375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666750"/>
                  <a:gd name="connsiteY0" fmla="*/ 0 h 1238250"/>
                  <a:gd name="connsiteX1" fmla="*/ 666750 w 666750"/>
                  <a:gd name="connsiteY1" fmla="*/ 333375 h 1238250"/>
                  <a:gd name="connsiteX2" fmla="*/ 666750 w 666750"/>
                  <a:gd name="connsiteY2" fmla="*/ 1238250 h 1238250"/>
                  <a:gd name="connsiteX3" fmla="*/ 0 w 666750"/>
                  <a:gd name="connsiteY3" fmla="*/ 914400 h 1238250"/>
                  <a:gd name="connsiteX4" fmla="*/ 0 w 666750"/>
                  <a:gd name="connsiteY4" fmla="*/ 0 h 1238250"/>
                  <a:gd name="connsiteX0" fmla="*/ 457200 w 666750"/>
                  <a:gd name="connsiteY0" fmla="*/ 0 h 1066800"/>
                  <a:gd name="connsiteX1" fmla="*/ 666750 w 666750"/>
                  <a:gd name="connsiteY1" fmla="*/ 161925 h 1066800"/>
                  <a:gd name="connsiteX2" fmla="*/ 666750 w 666750"/>
                  <a:gd name="connsiteY2" fmla="*/ 1066800 h 1066800"/>
                  <a:gd name="connsiteX3" fmla="*/ 0 w 666750"/>
                  <a:gd name="connsiteY3" fmla="*/ 742950 h 1066800"/>
                  <a:gd name="connsiteX4" fmla="*/ 457200 w 666750"/>
                  <a:gd name="connsiteY4" fmla="*/ 0 h 1066800"/>
                  <a:gd name="connsiteX0" fmla="*/ 0 w 209550"/>
                  <a:gd name="connsiteY0" fmla="*/ 0 h 1066800"/>
                  <a:gd name="connsiteX1" fmla="*/ 209550 w 209550"/>
                  <a:gd name="connsiteY1" fmla="*/ 161925 h 1066800"/>
                  <a:gd name="connsiteX2" fmla="*/ 209550 w 209550"/>
                  <a:gd name="connsiteY2" fmla="*/ 1066800 h 1066800"/>
                  <a:gd name="connsiteX3" fmla="*/ 9525 w 209550"/>
                  <a:gd name="connsiteY3" fmla="*/ 885825 h 1066800"/>
                  <a:gd name="connsiteX4" fmla="*/ 0 w 209550"/>
                  <a:gd name="connsiteY4" fmla="*/ 0 h 1066800"/>
                  <a:gd name="connsiteX0" fmla="*/ 0 w 228600"/>
                  <a:gd name="connsiteY0" fmla="*/ 0 h 1171575"/>
                  <a:gd name="connsiteX1" fmla="*/ 228600 w 228600"/>
                  <a:gd name="connsiteY1" fmla="*/ 266700 h 1171575"/>
                  <a:gd name="connsiteX2" fmla="*/ 228600 w 228600"/>
                  <a:gd name="connsiteY2" fmla="*/ 1171575 h 1171575"/>
                  <a:gd name="connsiteX3" fmla="*/ 28575 w 228600"/>
                  <a:gd name="connsiteY3" fmla="*/ 990600 h 1171575"/>
                  <a:gd name="connsiteX4" fmla="*/ 0 w 228600"/>
                  <a:gd name="connsiteY4" fmla="*/ 0 h 1171575"/>
                  <a:gd name="connsiteX0" fmla="*/ 19050 w 247650"/>
                  <a:gd name="connsiteY0" fmla="*/ 0 h 1171575"/>
                  <a:gd name="connsiteX1" fmla="*/ 247650 w 247650"/>
                  <a:gd name="connsiteY1" fmla="*/ 266700 h 1171575"/>
                  <a:gd name="connsiteX2" fmla="*/ 247650 w 247650"/>
                  <a:gd name="connsiteY2" fmla="*/ 1171575 h 1171575"/>
                  <a:gd name="connsiteX3" fmla="*/ 0 w 247650"/>
                  <a:gd name="connsiteY3" fmla="*/ 933450 h 1171575"/>
                  <a:gd name="connsiteX4" fmla="*/ 19050 w 247650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50" h="1171575">
                    <a:moveTo>
                      <a:pt x="19050" y="0"/>
                    </a:moveTo>
                    <a:lnTo>
                      <a:pt x="247650" y="266700"/>
                    </a:lnTo>
                    <a:lnTo>
                      <a:pt x="247650" y="1171575"/>
                    </a:lnTo>
                    <a:lnTo>
                      <a:pt x="0" y="933450"/>
                    </a:lnTo>
                    <a:lnTo>
                      <a:pt x="19050" y="0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2050"/>
              <p:cNvSpPr/>
              <p:nvPr/>
            </p:nvSpPr>
            <p:spPr>
              <a:xfrm>
                <a:off x="4714106" y="2321447"/>
                <a:ext cx="361950" cy="838200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447675 w 914400"/>
                  <a:gd name="connsiteY1" fmla="*/ 32385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485775"/>
                  <a:gd name="connsiteY0" fmla="*/ 0 h 914400"/>
                  <a:gd name="connsiteX1" fmla="*/ 447675 w 485775"/>
                  <a:gd name="connsiteY1" fmla="*/ 323850 h 914400"/>
                  <a:gd name="connsiteX2" fmla="*/ 485775 w 485775"/>
                  <a:gd name="connsiteY2" fmla="*/ 847725 h 914400"/>
                  <a:gd name="connsiteX3" fmla="*/ 0 w 485775"/>
                  <a:gd name="connsiteY3" fmla="*/ 914400 h 914400"/>
                  <a:gd name="connsiteX4" fmla="*/ 0 w 485775"/>
                  <a:gd name="connsiteY4" fmla="*/ 0 h 914400"/>
                  <a:gd name="connsiteX0" fmla="*/ 0 w 485775"/>
                  <a:gd name="connsiteY0" fmla="*/ 0 h 1019175"/>
                  <a:gd name="connsiteX1" fmla="*/ 447675 w 485775"/>
                  <a:gd name="connsiteY1" fmla="*/ 323850 h 1019175"/>
                  <a:gd name="connsiteX2" fmla="*/ 485775 w 485775"/>
                  <a:gd name="connsiteY2" fmla="*/ 847725 h 1019175"/>
                  <a:gd name="connsiteX3" fmla="*/ 190500 w 485775"/>
                  <a:gd name="connsiteY3" fmla="*/ 1019175 h 1019175"/>
                  <a:gd name="connsiteX4" fmla="*/ 0 w 485775"/>
                  <a:gd name="connsiteY4" fmla="*/ 0 h 1019175"/>
                  <a:gd name="connsiteX0" fmla="*/ 0 w 361950"/>
                  <a:gd name="connsiteY0" fmla="*/ 0 h 838200"/>
                  <a:gd name="connsiteX1" fmla="*/ 323850 w 361950"/>
                  <a:gd name="connsiteY1" fmla="*/ 142875 h 838200"/>
                  <a:gd name="connsiteX2" fmla="*/ 361950 w 361950"/>
                  <a:gd name="connsiteY2" fmla="*/ 666750 h 838200"/>
                  <a:gd name="connsiteX3" fmla="*/ 66675 w 361950"/>
                  <a:gd name="connsiteY3" fmla="*/ 838200 h 838200"/>
                  <a:gd name="connsiteX4" fmla="*/ 0 w 361950"/>
                  <a:gd name="connsiteY4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838200">
                    <a:moveTo>
                      <a:pt x="0" y="0"/>
                    </a:moveTo>
                    <a:lnTo>
                      <a:pt x="323850" y="142875"/>
                    </a:lnTo>
                    <a:lnTo>
                      <a:pt x="361950" y="666750"/>
                    </a:lnTo>
                    <a:lnTo>
                      <a:pt x="66675" y="838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38" y="2815767"/>
              <a:ext cx="817563" cy="1138517"/>
            </a:xfrm>
            <a:prstGeom prst="rect">
              <a:avLst/>
            </a:prstGeom>
            <a:noFill/>
            <a:scene3d>
              <a:camera prst="orthographicFront">
                <a:rot lat="20099998" lon="624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23701" y="2251374"/>
            <a:ext cx="2447926" cy="2087450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4622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4644008" y="2950926"/>
            <a:ext cx="774695" cy="1198154"/>
            <a:chOff x="2731061" y="1018828"/>
            <a:chExt cx="1274400" cy="1937370"/>
          </a:xfrm>
        </p:grpSpPr>
        <p:sp>
          <p:nvSpPr>
            <p:cNvPr id="77" name="Oval 76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4463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4463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4463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94463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73" y="4686842"/>
            <a:ext cx="1440161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51430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660232" y="573256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31640" y="1533996"/>
            <a:ext cx="1923998" cy="4317857"/>
            <a:chOff x="107504" y="1556792"/>
            <a:chExt cx="1923998" cy="4317857"/>
          </a:xfrm>
        </p:grpSpPr>
        <p:grpSp>
          <p:nvGrpSpPr>
            <p:cNvPr id="55" name="Group 54"/>
            <p:cNvGrpSpPr/>
            <p:nvPr/>
          </p:nvGrpSpPr>
          <p:grpSpPr>
            <a:xfrm>
              <a:off x="107504" y="1556792"/>
              <a:ext cx="1920030" cy="1512168"/>
              <a:chOff x="107504" y="1087636"/>
              <a:chExt cx="1920030" cy="1512168"/>
            </a:xfrm>
          </p:grpSpPr>
          <p:pic>
            <p:nvPicPr>
              <p:cNvPr id="60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1087636"/>
                <a:ext cx="1444984" cy="1083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4" descr="C:\Coding\Projects\DepthEnhancementTool\DET\DETTest\Newspaper\src_view_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374" y="1519683"/>
                <a:ext cx="1440160" cy="10801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107504" y="4361920"/>
              <a:ext cx="1923998" cy="1512729"/>
              <a:chOff x="107462" y="2270128"/>
              <a:chExt cx="1923998" cy="1512729"/>
            </a:xfrm>
          </p:grpSpPr>
          <p:pic>
            <p:nvPicPr>
              <p:cNvPr id="58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62" y="2270128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" descr="C:\Coding\Projects\DepthEnhancementTool\DET\DETTest\Newspaper\src_view_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862" y="2706158"/>
                <a:ext cx="1435598" cy="1076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4" name="TextBox 63"/>
          <p:cNvSpPr txBox="1"/>
          <p:nvPr/>
        </p:nvSpPr>
        <p:spPr>
          <a:xfrm>
            <a:off x="1822970" y="583847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80" name="TextBox 79"/>
          <p:cNvSpPr txBox="1"/>
          <p:nvPr/>
        </p:nvSpPr>
        <p:spPr>
          <a:xfrm>
            <a:off x="1828303" y="305103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95536" y="1945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78471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1444906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34" y="4445619"/>
            <a:ext cx="1433202" cy="107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883274" y="1312597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5970" y="552788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9" name="Right Arrow 88"/>
          <p:cNvSpPr/>
          <p:nvPr/>
        </p:nvSpPr>
        <p:spPr>
          <a:xfrm>
            <a:off x="6317357" y="3190413"/>
            <a:ext cx="492224" cy="767847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589" y="302711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525369" y="4114512"/>
            <a:ext cx="2257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ntermediate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17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</a:rPr>
              <a:t>Depth image based rendering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830513" y="2787069"/>
            <a:ext cx="1377282" cy="411025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56235" y="3244968"/>
            <a:ext cx="1377282" cy="655767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827077" y="3939197"/>
            <a:ext cx="1377282" cy="411025"/>
          </a:xfrm>
          <a:prstGeom prst="up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3323678" y="1742897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3341060" y="4549040"/>
            <a:ext cx="1377282" cy="857999"/>
          </a:xfrm>
          <a:prstGeom prst="right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7093" y="836712"/>
            <a:ext cx="9130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91233" y="4025239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96566" y="1237797"/>
            <a:ext cx="1882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473" y="4686842"/>
            <a:ext cx="1440161" cy="10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6822086" y="2082334"/>
            <a:ext cx="1603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Y-PSNR (dB)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6291318" y="2472784"/>
            <a:ext cx="2719139" cy="3885540"/>
          </a:xfrm>
          <a:prstGeom prst="ellipse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6660232" y="5732561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1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629290"/>
              </p:ext>
            </p:extLst>
          </p:nvPr>
        </p:nvGraphicFramePr>
        <p:xfrm>
          <a:off x="202726" y="2158476"/>
          <a:ext cx="8742712" cy="25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20"/>
                <a:gridCol w="1347020"/>
                <a:gridCol w="793574"/>
                <a:gridCol w="793574"/>
                <a:gridCol w="2230762"/>
                <a:gridCol w="223076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sequence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/>
                        <a:t>Sequence</a:t>
                      </a:r>
                      <a:endParaRPr lang="sv-SE" sz="1600" b="0" noProof="0" dirty="0" smtClean="0"/>
                    </a:p>
                    <a:p>
                      <a:pPr algn="ctr"/>
                      <a:r>
                        <a:rPr lang="sv-SE" sz="1600" b="0" noProof="0" dirty="0" smtClean="0"/>
                        <a:t>resolution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views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MPEG VSRS views Y-PSNR 3.5 [dB]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Enhanced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</a:t>
                      </a:r>
                      <a:r>
                        <a:rPr lang="sv-SE" sz="1600" b="0" baseline="0" noProof="0" dirty="0" smtClean="0"/>
                        <a:t> X </a:t>
                      </a:r>
                      <a:r>
                        <a:rPr lang="sv-SE" sz="1600" b="0" noProof="0" dirty="0" smtClean="0"/>
                        <a:t>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31.98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1920 X 1088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6,8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3,5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18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2773"/>
              </p:ext>
            </p:extLst>
          </p:nvPr>
        </p:nvGraphicFramePr>
        <p:xfrm>
          <a:off x="202726" y="2158476"/>
          <a:ext cx="8742712" cy="25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20"/>
                <a:gridCol w="1347020"/>
                <a:gridCol w="793574"/>
                <a:gridCol w="793574"/>
                <a:gridCol w="2230762"/>
                <a:gridCol w="223076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sequence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/>
                        <a:t>Sequence</a:t>
                      </a:r>
                      <a:endParaRPr lang="sv-SE" sz="1600" b="0" noProof="0" dirty="0" smtClean="0"/>
                    </a:p>
                    <a:p>
                      <a:pPr algn="ctr"/>
                      <a:r>
                        <a:rPr lang="sv-SE" sz="1600" b="0" noProof="0" dirty="0" smtClean="0"/>
                        <a:t>resolution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views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MPEG VSRS views Y-PSNR 3.5 [dB]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Enhanced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</a:t>
                      </a:r>
                      <a:r>
                        <a:rPr lang="sv-SE" sz="1600" b="0" baseline="0" noProof="0" dirty="0" smtClean="0"/>
                        <a:t> X </a:t>
                      </a:r>
                      <a:r>
                        <a:rPr lang="sv-SE" sz="1600" b="0" noProof="0" dirty="0" smtClean="0"/>
                        <a:t>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31.98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1920 X 1088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6,8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18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65208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203759"/>
              </p:ext>
            </p:extLst>
          </p:nvPr>
        </p:nvGraphicFramePr>
        <p:xfrm>
          <a:off x="202726" y="2158476"/>
          <a:ext cx="8742712" cy="25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20"/>
                <a:gridCol w="1347020"/>
                <a:gridCol w="793574"/>
                <a:gridCol w="793574"/>
                <a:gridCol w="2230762"/>
                <a:gridCol w="223076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sequence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/>
                        <a:t>Sequence</a:t>
                      </a:r>
                      <a:endParaRPr lang="sv-SE" sz="1600" b="0" noProof="0" dirty="0" smtClean="0"/>
                    </a:p>
                    <a:p>
                      <a:pPr algn="ctr"/>
                      <a:r>
                        <a:rPr lang="sv-SE" sz="1600" b="0" noProof="0" dirty="0" smtClean="0"/>
                        <a:t>resolution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views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MPEG VSRS views Y-PSNR 3.5 [dB]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Enhanced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</a:t>
                      </a:r>
                      <a:r>
                        <a:rPr lang="sv-SE" sz="1600" b="0" baseline="0" noProof="0" dirty="0" smtClean="0"/>
                        <a:t> X </a:t>
                      </a:r>
                      <a:r>
                        <a:rPr lang="sv-SE" sz="1600" b="0" noProof="0" dirty="0" smtClean="0"/>
                        <a:t>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31.98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1920 X 1088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6,8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3,5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18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365208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8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47" name="Rectangle 46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906"/>
              </p:ext>
            </p:extLst>
          </p:nvPr>
        </p:nvGraphicFramePr>
        <p:xfrm>
          <a:off x="202726" y="2158476"/>
          <a:ext cx="8742712" cy="2555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020"/>
                <a:gridCol w="1347020"/>
                <a:gridCol w="793574"/>
                <a:gridCol w="793574"/>
                <a:gridCol w="2230762"/>
                <a:gridCol w="223076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Test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sequence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dirty="0" smtClean="0"/>
                        <a:t>Sequence</a:t>
                      </a:r>
                      <a:endParaRPr lang="sv-SE" sz="1600" b="0" noProof="0" dirty="0" smtClean="0"/>
                    </a:p>
                    <a:p>
                      <a:pPr algn="ctr"/>
                      <a:r>
                        <a:rPr lang="sv-SE" sz="1600" b="0" noProof="0" dirty="0" smtClean="0"/>
                        <a:t>resolution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Input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views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Virtual </a:t>
                      </a:r>
                    </a:p>
                    <a:p>
                      <a:pPr algn="ctr"/>
                      <a:r>
                        <a:rPr lang="en-US" sz="1600" b="0" noProof="0" dirty="0" smtClean="0"/>
                        <a:t>view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MPEG VSRS 3.5 [dB]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MPEG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>
                          <a:solidFill>
                            <a:schemeClr val="bg1"/>
                          </a:solidFill>
                        </a:rPr>
                        <a:t>Enhanced depth maps</a:t>
                      </a:r>
                      <a:endParaRPr lang="en-US" sz="1600" b="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Newspaper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</a:t>
                      </a:r>
                      <a:r>
                        <a:rPr lang="sv-SE" sz="1600" b="0" baseline="0" noProof="0" dirty="0" smtClean="0"/>
                        <a:t> X </a:t>
                      </a:r>
                      <a:r>
                        <a:rPr lang="sv-SE" sz="1600" b="0" noProof="0" dirty="0" smtClean="0"/>
                        <a:t>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4,6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31.98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noProof="0" smtClean="0"/>
                        <a:t>32.10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Kendo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36.54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36.72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Poznan Street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1920 X 1088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35.56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35.58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Lovebird1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6,8</a:t>
                      </a:r>
                      <a:endParaRPr lang="en-US" sz="1600" b="0" noProof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7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28.50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28.68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Balloons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noProof="0" dirty="0" smtClean="0"/>
                        <a:t>1024 X 768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3,5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4</a:t>
                      </a:r>
                      <a:endParaRPr lang="en-US" sz="1600" b="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smtClean="0"/>
                        <a:t>35.68</a:t>
                      </a:r>
                      <a:endParaRPr lang="en-US" sz="1600" b="0" noProof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noProof="0" dirty="0" smtClean="0"/>
                        <a:t>35.93</a:t>
                      </a:r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18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Objective results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9332" y="4872062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Color classification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 number of color clusters: 50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3888" y="2564904"/>
            <a:ext cx="1656184" cy="1617785"/>
            <a:chOff x="5220072" y="2564904"/>
            <a:chExt cx="1656184" cy="1617785"/>
          </a:xfrm>
        </p:grpSpPr>
        <p:grpSp>
          <p:nvGrpSpPr>
            <p:cNvPr id="52" name="Group 51"/>
            <p:cNvGrpSpPr/>
            <p:nvPr/>
          </p:nvGrpSpPr>
          <p:grpSpPr>
            <a:xfrm>
              <a:off x="5220072" y="2564904"/>
              <a:ext cx="1656184" cy="1617785"/>
              <a:chOff x="4139952" y="1916831"/>
              <a:chExt cx="936104" cy="1448637"/>
            </a:xfrm>
            <a:scene3d>
              <a:camera prst="orthographicFront">
                <a:rot lat="0" lon="3600000" rev="0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>
              <a:xfrm>
                <a:off x="4456891" y="2222864"/>
                <a:ext cx="331133" cy="1134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139952" y="1916832"/>
                <a:ext cx="648072" cy="1152128"/>
                <a:chOff x="4139952" y="1916832"/>
                <a:chExt cx="648072" cy="1152128"/>
              </a:xfrm>
              <a:solidFill>
                <a:schemeClr val="tx1"/>
              </a:solidFill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139952" y="1916832"/>
                  <a:ext cx="316939" cy="11521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456891" y="1916832"/>
                  <a:ext cx="331133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139952" y="1916832"/>
                  <a:ext cx="316939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Isosceles Triangle 2047"/>
              <p:cNvSpPr/>
              <p:nvPr/>
            </p:nvSpPr>
            <p:spPr>
              <a:xfrm>
                <a:off x="4456891" y="1916831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2047"/>
              <p:cNvSpPr/>
              <p:nvPr/>
            </p:nvSpPr>
            <p:spPr>
              <a:xfrm rot="10800000">
                <a:off x="4144808" y="3059435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2048"/>
              <p:cNvSpPr/>
              <p:nvPr/>
            </p:nvSpPr>
            <p:spPr>
              <a:xfrm>
                <a:off x="4152503" y="2041425"/>
                <a:ext cx="247650" cy="1171575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666750 w 914400"/>
                  <a:gd name="connsiteY1" fmla="*/ 333375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666750"/>
                  <a:gd name="connsiteY0" fmla="*/ 0 h 1238250"/>
                  <a:gd name="connsiteX1" fmla="*/ 666750 w 666750"/>
                  <a:gd name="connsiteY1" fmla="*/ 333375 h 1238250"/>
                  <a:gd name="connsiteX2" fmla="*/ 666750 w 666750"/>
                  <a:gd name="connsiteY2" fmla="*/ 1238250 h 1238250"/>
                  <a:gd name="connsiteX3" fmla="*/ 0 w 666750"/>
                  <a:gd name="connsiteY3" fmla="*/ 914400 h 1238250"/>
                  <a:gd name="connsiteX4" fmla="*/ 0 w 666750"/>
                  <a:gd name="connsiteY4" fmla="*/ 0 h 1238250"/>
                  <a:gd name="connsiteX0" fmla="*/ 457200 w 666750"/>
                  <a:gd name="connsiteY0" fmla="*/ 0 h 1066800"/>
                  <a:gd name="connsiteX1" fmla="*/ 666750 w 666750"/>
                  <a:gd name="connsiteY1" fmla="*/ 161925 h 1066800"/>
                  <a:gd name="connsiteX2" fmla="*/ 666750 w 666750"/>
                  <a:gd name="connsiteY2" fmla="*/ 1066800 h 1066800"/>
                  <a:gd name="connsiteX3" fmla="*/ 0 w 666750"/>
                  <a:gd name="connsiteY3" fmla="*/ 742950 h 1066800"/>
                  <a:gd name="connsiteX4" fmla="*/ 457200 w 666750"/>
                  <a:gd name="connsiteY4" fmla="*/ 0 h 1066800"/>
                  <a:gd name="connsiteX0" fmla="*/ 0 w 209550"/>
                  <a:gd name="connsiteY0" fmla="*/ 0 h 1066800"/>
                  <a:gd name="connsiteX1" fmla="*/ 209550 w 209550"/>
                  <a:gd name="connsiteY1" fmla="*/ 161925 h 1066800"/>
                  <a:gd name="connsiteX2" fmla="*/ 209550 w 209550"/>
                  <a:gd name="connsiteY2" fmla="*/ 1066800 h 1066800"/>
                  <a:gd name="connsiteX3" fmla="*/ 9525 w 209550"/>
                  <a:gd name="connsiteY3" fmla="*/ 885825 h 1066800"/>
                  <a:gd name="connsiteX4" fmla="*/ 0 w 209550"/>
                  <a:gd name="connsiteY4" fmla="*/ 0 h 1066800"/>
                  <a:gd name="connsiteX0" fmla="*/ 0 w 228600"/>
                  <a:gd name="connsiteY0" fmla="*/ 0 h 1171575"/>
                  <a:gd name="connsiteX1" fmla="*/ 228600 w 228600"/>
                  <a:gd name="connsiteY1" fmla="*/ 266700 h 1171575"/>
                  <a:gd name="connsiteX2" fmla="*/ 228600 w 228600"/>
                  <a:gd name="connsiteY2" fmla="*/ 1171575 h 1171575"/>
                  <a:gd name="connsiteX3" fmla="*/ 28575 w 228600"/>
                  <a:gd name="connsiteY3" fmla="*/ 990600 h 1171575"/>
                  <a:gd name="connsiteX4" fmla="*/ 0 w 228600"/>
                  <a:gd name="connsiteY4" fmla="*/ 0 h 1171575"/>
                  <a:gd name="connsiteX0" fmla="*/ 19050 w 247650"/>
                  <a:gd name="connsiteY0" fmla="*/ 0 h 1171575"/>
                  <a:gd name="connsiteX1" fmla="*/ 247650 w 247650"/>
                  <a:gd name="connsiteY1" fmla="*/ 266700 h 1171575"/>
                  <a:gd name="connsiteX2" fmla="*/ 247650 w 247650"/>
                  <a:gd name="connsiteY2" fmla="*/ 1171575 h 1171575"/>
                  <a:gd name="connsiteX3" fmla="*/ 0 w 247650"/>
                  <a:gd name="connsiteY3" fmla="*/ 933450 h 1171575"/>
                  <a:gd name="connsiteX4" fmla="*/ 19050 w 247650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50" h="1171575">
                    <a:moveTo>
                      <a:pt x="19050" y="0"/>
                    </a:moveTo>
                    <a:lnTo>
                      <a:pt x="247650" y="266700"/>
                    </a:lnTo>
                    <a:lnTo>
                      <a:pt x="247650" y="1171575"/>
                    </a:lnTo>
                    <a:lnTo>
                      <a:pt x="0" y="933450"/>
                    </a:lnTo>
                    <a:lnTo>
                      <a:pt x="19050" y="0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2050"/>
              <p:cNvSpPr/>
              <p:nvPr/>
            </p:nvSpPr>
            <p:spPr>
              <a:xfrm>
                <a:off x="4714106" y="2321447"/>
                <a:ext cx="361950" cy="838200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447675 w 914400"/>
                  <a:gd name="connsiteY1" fmla="*/ 32385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485775"/>
                  <a:gd name="connsiteY0" fmla="*/ 0 h 914400"/>
                  <a:gd name="connsiteX1" fmla="*/ 447675 w 485775"/>
                  <a:gd name="connsiteY1" fmla="*/ 323850 h 914400"/>
                  <a:gd name="connsiteX2" fmla="*/ 485775 w 485775"/>
                  <a:gd name="connsiteY2" fmla="*/ 847725 h 914400"/>
                  <a:gd name="connsiteX3" fmla="*/ 0 w 485775"/>
                  <a:gd name="connsiteY3" fmla="*/ 914400 h 914400"/>
                  <a:gd name="connsiteX4" fmla="*/ 0 w 485775"/>
                  <a:gd name="connsiteY4" fmla="*/ 0 h 914400"/>
                  <a:gd name="connsiteX0" fmla="*/ 0 w 485775"/>
                  <a:gd name="connsiteY0" fmla="*/ 0 h 1019175"/>
                  <a:gd name="connsiteX1" fmla="*/ 447675 w 485775"/>
                  <a:gd name="connsiteY1" fmla="*/ 323850 h 1019175"/>
                  <a:gd name="connsiteX2" fmla="*/ 485775 w 485775"/>
                  <a:gd name="connsiteY2" fmla="*/ 847725 h 1019175"/>
                  <a:gd name="connsiteX3" fmla="*/ 190500 w 485775"/>
                  <a:gd name="connsiteY3" fmla="*/ 1019175 h 1019175"/>
                  <a:gd name="connsiteX4" fmla="*/ 0 w 485775"/>
                  <a:gd name="connsiteY4" fmla="*/ 0 h 1019175"/>
                  <a:gd name="connsiteX0" fmla="*/ 0 w 361950"/>
                  <a:gd name="connsiteY0" fmla="*/ 0 h 838200"/>
                  <a:gd name="connsiteX1" fmla="*/ 323850 w 361950"/>
                  <a:gd name="connsiteY1" fmla="*/ 142875 h 838200"/>
                  <a:gd name="connsiteX2" fmla="*/ 361950 w 361950"/>
                  <a:gd name="connsiteY2" fmla="*/ 666750 h 838200"/>
                  <a:gd name="connsiteX3" fmla="*/ 66675 w 361950"/>
                  <a:gd name="connsiteY3" fmla="*/ 838200 h 838200"/>
                  <a:gd name="connsiteX4" fmla="*/ 0 w 361950"/>
                  <a:gd name="connsiteY4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838200">
                    <a:moveTo>
                      <a:pt x="0" y="0"/>
                    </a:moveTo>
                    <a:lnTo>
                      <a:pt x="323850" y="142875"/>
                    </a:lnTo>
                    <a:lnTo>
                      <a:pt x="361950" y="666750"/>
                    </a:lnTo>
                    <a:lnTo>
                      <a:pt x="66675" y="838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38" y="2815767"/>
              <a:ext cx="817563" cy="1138517"/>
            </a:xfrm>
            <a:prstGeom prst="rect">
              <a:avLst/>
            </a:prstGeom>
            <a:noFill/>
            <a:scene3d>
              <a:camera prst="orthographicFront">
                <a:rot lat="20099998" lon="624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323701" y="2251374"/>
            <a:ext cx="2447926" cy="2087450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4622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3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4644008" y="2950926"/>
            <a:ext cx="774695" cy="1198154"/>
            <a:chOff x="2731061" y="1018828"/>
            <a:chExt cx="1274400" cy="1937370"/>
          </a:xfrm>
        </p:grpSpPr>
        <p:sp>
          <p:nvSpPr>
            <p:cNvPr id="9" name="Oval 8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19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99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868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88024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19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47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24" y="1941381"/>
            <a:ext cx="2469032" cy="3067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75" y="1941380"/>
            <a:ext cx="2475728" cy="30642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19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6664" y="4986130"/>
            <a:ext cx="2438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7170" name="Picture 2" descr="C:\Pravin\Papers\ICASSP\icassp\newspaper_v04_original_results1_f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4" y="1941380"/>
            <a:ext cx="2441175" cy="30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5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536" y="1935485"/>
            <a:ext cx="8346031" cy="3077785"/>
            <a:chOff x="395536" y="1935485"/>
            <a:chExt cx="8346031" cy="3077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88" y="1935882"/>
              <a:ext cx="4046779" cy="30773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35485"/>
              <a:ext cx="4053675" cy="307738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882"/>
            <a:ext cx="4046779" cy="30773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25816"/>
            <a:ext cx="4053675" cy="30773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5536" y="1935485"/>
            <a:ext cx="8346031" cy="3077785"/>
            <a:chOff x="395536" y="1935485"/>
            <a:chExt cx="8346031" cy="3077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4788" y="1935882"/>
              <a:ext cx="4046779" cy="307738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935485"/>
              <a:ext cx="4053675" cy="307738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882"/>
            <a:ext cx="4046779" cy="30773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25816"/>
            <a:ext cx="4053675" cy="307738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20384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13917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7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384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513917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585" y="1900820"/>
            <a:ext cx="2496218" cy="3111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138" y="1900821"/>
            <a:ext cx="2496218" cy="309584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09139" y="4996666"/>
            <a:ext cx="249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6146" name="Picture 2" descr="C:\Pravin\Papers\ICASSP\icassp\kendo_v04_original_results1_f204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1" y="1900820"/>
            <a:ext cx="2508975" cy="31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6517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30991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1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843" y="1924732"/>
            <a:ext cx="2481960" cy="3071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39" y="1926642"/>
            <a:ext cx="2480417" cy="30700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4939" y="4996666"/>
            <a:ext cx="248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5122" name="Picture 2" descr="C:\Pravin\Papers\ICASSP\icassp\lovebird1_v07_original_results1_f228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3" y="1924732"/>
            <a:ext cx="2481960" cy="30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1959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92280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3888" y="2564904"/>
            <a:ext cx="1656184" cy="1617785"/>
            <a:chOff x="5220072" y="2564904"/>
            <a:chExt cx="1656184" cy="1617785"/>
          </a:xfrm>
        </p:grpSpPr>
        <p:grpSp>
          <p:nvGrpSpPr>
            <p:cNvPr id="52" name="Group 51"/>
            <p:cNvGrpSpPr/>
            <p:nvPr/>
          </p:nvGrpSpPr>
          <p:grpSpPr>
            <a:xfrm>
              <a:off x="5220072" y="2564904"/>
              <a:ext cx="1656184" cy="1617785"/>
              <a:chOff x="4139952" y="1916831"/>
              <a:chExt cx="936104" cy="1448637"/>
            </a:xfrm>
            <a:scene3d>
              <a:camera prst="orthographicFront">
                <a:rot lat="0" lon="3600000" rev="0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>
              <a:xfrm>
                <a:off x="4456891" y="2222864"/>
                <a:ext cx="331133" cy="1134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139952" y="1916832"/>
                <a:ext cx="648072" cy="1152128"/>
                <a:chOff x="4139952" y="1916832"/>
                <a:chExt cx="648072" cy="1152128"/>
              </a:xfrm>
              <a:solidFill>
                <a:schemeClr val="tx1"/>
              </a:solidFill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139952" y="1916832"/>
                  <a:ext cx="316939" cy="11521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456891" y="1916832"/>
                  <a:ext cx="331133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139952" y="1916832"/>
                  <a:ext cx="316939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Isosceles Triangle 2047"/>
              <p:cNvSpPr/>
              <p:nvPr/>
            </p:nvSpPr>
            <p:spPr>
              <a:xfrm>
                <a:off x="4456891" y="1916831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2047"/>
              <p:cNvSpPr/>
              <p:nvPr/>
            </p:nvSpPr>
            <p:spPr>
              <a:xfrm rot="10800000">
                <a:off x="4144808" y="3059435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2048"/>
              <p:cNvSpPr/>
              <p:nvPr/>
            </p:nvSpPr>
            <p:spPr>
              <a:xfrm>
                <a:off x="4152503" y="2041425"/>
                <a:ext cx="247650" cy="1171575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666750 w 914400"/>
                  <a:gd name="connsiteY1" fmla="*/ 333375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666750"/>
                  <a:gd name="connsiteY0" fmla="*/ 0 h 1238250"/>
                  <a:gd name="connsiteX1" fmla="*/ 666750 w 666750"/>
                  <a:gd name="connsiteY1" fmla="*/ 333375 h 1238250"/>
                  <a:gd name="connsiteX2" fmla="*/ 666750 w 666750"/>
                  <a:gd name="connsiteY2" fmla="*/ 1238250 h 1238250"/>
                  <a:gd name="connsiteX3" fmla="*/ 0 w 666750"/>
                  <a:gd name="connsiteY3" fmla="*/ 914400 h 1238250"/>
                  <a:gd name="connsiteX4" fmla="*/ 0 w 666750"/>
                  <a:gd name="connsiteY4" fmla="*/ 0 h 1238250"/>
                  <a:gd name="connsiteX0" fmla="*/ 457200 w 666750"/>
                  <a:gd name="connsiteY0" fmla="*/ 0 h 1066800"/>
                  <a:gd name="connsiteX1" fmla="*/ 666750 w 666750"/>
                  <a:gd name="connsiteY1" fmla="*/ 161925 h 1066800"/>
                  <a:gd name="connsiteX2" fmla="*/ 666750 w 666750"/>
                  <a:gd name="connsiteY2" fmla="*/ 1066800 h 1066800"/>
                  <a:gd name="connsiteX3" fmla="*/ 0 w 666750"/>
                  <a:gd name="connsiteY3" fmla="*/ 742950 h 1066800"/>
                  <a:gd name="connsiteX4" fmla="*/ 457200 w 666750"/>
                  <a:gd name="connsiteY4" fmla="*/ 0 h 1066800"/>
                  <a:gd name="connsiteX0" fmla="*/ 0 w 209550"/>
                  <a:gd name="connsiteY0" fmla="*/ 0 h 1066800"/>
                  <a:gd name="connsiteX1" fmla="*/ 209550 w 209550"/>
                  <a:gd name="connsiteY1" fmla="*/ 161925 h 1066800"/>
                  <a:gd name="connsiteX2" fmla="*/ 209550 w 209550"/>
                  <a:gd name="connsiteY2" fmla="*/ 1066800 h 1066800"/>
                  <a:gd name="connsiteX3" fmla="*/ 9525 w 209550"/>
                  <a:gd name="connsiteY3" fmla="*/ 885825 h 1066800"/>
                  <a:gd name="connsiteX4" fmla="*/ 0 w 209550"/>
                  <a:gd name="connsiteY4" fmla="*/ 0 h 1066800"/>
                  <a:gd name="connsiteX0" fmla="*/ 0 w 228600"/>
                  <a:gd name="connsiteY0" fmla="*/ 0 h 1171575"/>
                  <a:gd name="connsiteX1" fmla="*/ 228600 w 228600"/>
                  <a:gd name="connsiteY1" fmla="*/ 266700 h 1171575"/>
                  <a:gd name="connsiteX2" fmla="*/ 228600 w 228600"/>
                  <a:gd name="connsiteY2" fmla="*/ 1171575 h 1171575"/>
                  <a:gd name="connsiteX3" fmla="*/ 28575 w 228600"/>
                  <a:gd name="connsiteY3" fmla="*/ 990600 h 1171575"/>
                  <a:gd name="connsiteX4" fmla="*/ 0 w 228600"/>
                  <a:gd name="connsiteY4" fmla="*/ 0 h 1171575"/>
                  <a:gd name="connsiteX0" fmla="*/ 19050 w 247650"/>
                  <a:gd name="connsiteY0" fmla="*/ 0 h 1171575"/>
                  <a:gd name="connsiteX1" fmla="*/ 247650 w 247650"/>
                  <a:gd name="connsiteY1" fmla="*/ 266700 h 1171575"/>
                  <a:gd name="connsiteX2" fmla="*/ 247650 w 247650"/>
                  <a:gd name="connsiteY2" fmla="*/ 1171575 h 1171575"/>
                  <a:gd name="connsiteX3" fmla="*/ 0 w 247650"/>
                  <a:gd name="connsiteY3" fmla="*/ 933450 h 1171575"/>
                  <a:gd name="connsiteX4" fmla="*/ 19050 w 247650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50" h="1171575">
                    <a:moveTo>
                      <a:pt x="19050" y="0"/>
                    </a:moveTo>
                    <a:lnTo>
                      <a:pt x="247650" y="266700"/>
                    </a:lnTo>
                    <a:lnTo>
                      <a:pt x="247650" y="1171575"/>
                    </a:lnTo>
                    <a:lnTo>
                      <a:pt x="0" y="933450"/>
                    </a:lnTo>
                    <a:lnTo>
                      <a:pt x="19050" y="0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2050"/>
              <p:cNvSpPr/>
              <p:nvPr/>
            </p:nvSpPr>
            <p:spPr>
              <a:xfrm>
                <a:off x="4714106" y="2321447"/>
                <a:ext cx="361950" cy="838200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447675 w 914400"/>
                  <a:gd name="connsiteY1" fmla="*/ 32385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485775"/>
                  <a:gd name="connsiteY0" fmla="*/ 0 h 914400"/>
                  <a:gd name="connsiteX1" fmla="*/ 447675 w 485775"/>
                  <a:gd name="connsiteY1" fmla="*/ 323850 h 914400"/>
                  <a:gd name="connsiteX2" fmla="*/ 485775 w 485775"/>
                  <a:gd name="connsiteY2" fmla="*/ 847725 h 914400"/>
                  <a:gd name="connsiteX3" fmla="*/ 0 w 485775"/>
                  <a:gd name="connsiteY3" fmla="*/ 914400 h 914400"/>
                  <a:gd name="connsiteX4" fmla="*/ 0 w 485775"/>
                  <a:gd name="connsiteY4" fmla="*/ 0 h 914400"/>
                  <a:gd name="connsiteX0" fmla="*/ 0 w 485775"/>
                  <a:gd name="connsiteY0" fmla="*/ 0 h 1019175"/>
                  <a:gd name="connsiteX1" fmla="*/ 447675 w 485775"/>
                  <a:gd name="connsiteY1" fmla="*/ 323850 h 1019175"/>
                  <a:gd name="connsiteX2" fmla="*/ 485775 w 485775"/>
                  <a:gd name="connsiteY2" fmla="*/ 847725 h 1019175"/>
                  <a:gd name="connsiteX3" fmla="*/ 190500 w 485775"/>
                  <a:gd name="connsiteY3" fmla="*/ 1019175 h 1019175"/>
                  <a:gd name="connsiteX4" fmla="*/ 0 w 485775"/>
                  <a:gd name="connsiteY4" fmla="*/ 0 h 1019175"/>
                  <a:gd name="connsiteX0" fmla="*/ 0 w 361950"/>
                  <a:gd name="connsiteY0" fmla="*/ 0 h 838200"/>
                  <a:gd name="connsiteX1" fmla="*/ 323850 w 361950"/>
                  <a:gd name="connsiteY1" fmla="*/ 142875 h 838200"/>
                  <a:gd name="connsiteX2" fmla="*/ 361950 w 361950"/>
                  <a:gd name="connsiteY2" fmla="*/ 666750 h 838200"/>
                  <a:gd name="connsiteX3" fmla="*/ 66675 w 361950"/>
                  <a:gd name="connsiteY3" fmla="*/ 838200 h 838200"/>
                  <a:gd name="connsiteX4" fmla="*/ 0 w 361950"/>
                  <a:gd name="connsiteY4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838200">
                    <a:moveTo>
                      <a:pt x="0" y="0"/>
                    </a:moveTo>
                    <a:lnTo>
                      <a:pt x="323850" y="142875"/>
                    </a:lnTo>
                    <a:lnTo>
                      <a:pt x="361950" y="666750"/>
                    </a:lnTo>
                    <a:lnTo>
                      <a:pt x="66675" y="838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38" y="2815767"/>
              <a:ext cx="817563" cy="1138517"/>
            </a:xfrm>
            <a:prstGeom prst="rect">
              <a:avLst/>
            </a:prstGeom>
            <a:noFill/>
            <a:scene3d>
              <a:camera prst="orthographicFront">
                <a:rot lat="20099998" lon="624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23701" y="2251374"/>
            <a:ext cx="2447926" cy="2087450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94622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10548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4644008" y="2950926"/>
            <a:ext cx="774695" cy="1198154"/>
            <a:chOff x="2731061" y="1018828"/>
            <a:chExt cx="1274400" cy="1937370"/>
          </a:xfrm>
        </p:grpSpPr>
        <p:sp>
          <p:nvSpPr>
            <p:cNvPr id="77" name="Oval 76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494379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954536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6517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30991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460" y="1886074"/>
            <a:ext cx="2501489" cy="3096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867" y="1884933"/>
            <a:ext cx="2501489" cy="30961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21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03867" y="4996666"/>
            <a:ext cx="250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098" name="Picture 2" descr="C:\Pravin\Papers\ICASSP\icassp\lovebird1_v07_original_results2_f228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86" y="1881188"/>
            <a:ext cx="2481012" cy="30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97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0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3059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52120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63" y="1969750"/>
            <a:ext cx="2461831" cy="3047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81" y="1960095"/>
            <a:ext cx="2460608" cy="304550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45415" y="4996666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3074" name="Picture 2" descr="C:\Pravin\Papers\ICASSP\icassp\balloons_v04_original_results1_f5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5" y="1996812"/>
            <a:ext cx="2489427" cy="303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4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23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593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1641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23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389878" y="501317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48067" y="5003204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1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0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89" y="1924865"/>
            <a:ext cx="2448272" cy="3069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950" y="1924865"/>
            <a:ext cx="2448272" cy="305584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23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Subjective comparison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102111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rgbClr val="C00000"/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42531" y="50056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45415" y="4996666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50" name="Picture 2" descr="C:\Pravin\Papers\ICASSP\icassp\poznan_street_v04_original_results1_f12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2" y="1924866"/>
            <a:ext cx="2468956" cy="307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76883" y="503338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60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Conclusions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90872" y="1196752"/>
            <a:ext cx="8229600" cy="452596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We improved the inter-view depth consistency and hence, enhanced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visual experience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of free-viewpoint television</a:t>
            </a:r>
          </a:p>
          <a:p>
            <a:pPr algn="just">
              <a:lnSpc>
                <a:spcPct val="110000"/>
              </a:lnSpc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For that, we exploited the per-pixel association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between depth and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color by classification</a:t>
            </a:r>
          </a:p>
          <a:p>
            <a:pPr algn="just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Color classification is accomplished by variational Bayesian inference</a:t>
            </a:r>
          </a:p>
          <a:p>
            <a:pPr algn="just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Then, color classes are used for depth classification</a:t>
            </a:r>
          </a:p>
          <a:p>
            <a:pPr marL="0" indent="0" algn="just">
              <a:buNone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Effectiveness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of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our approach is demonstrated by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b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oth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objective and subjective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results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 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24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145777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26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Future directions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25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397575"/>
            <a:ext cx="7128792" cy="4390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Improve temporal depth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consistency</a:t>
            </a:r>
          </a:p>
          <a:p>
            <a:pPr>
              <a:spcAft>
                <a:spcPts val="400"/>
              </a:spcAft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 color classification by using other mixture models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computational efficiency of color classification</a:t>
            </a: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12450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32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0" y="2708920"/>
            <a:ext cx="9135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Microsoft Sans Serif" pitchFamily="34" charset="0"/>
                <a:cs typeface="Microsoft Sans Serif" pitchFamily="34" charset="0"/>
              </a:rPr>
              <a:t>Thank y</a:t>
            </a:r>
            <a:r>
              <a:rPr lang="en-US" sz="3600" dirty="0" smtClean="0">
                <a:latin typeface="Microsoft Sans Serif" pitchFamily="34" charset="0"/>
                <a:cs typeface="Microsoft Sans Serif" pitchFamily="34" charset="0"/>
              </a:rPr>
              <a:t>ou</a:t>
            </a:r>
            <a:endParaRPr lang="en-US" sz="3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Footer Placeholder 11"/>
          <p:cNvSpPr txBox="1">
            <a:spLocks/>
          </p:cNvSpPr>
          <p:nvPr/>
        </p:nvSpPr>
        <p:spPr>
          <a:xfrm>
            <a:off x="8676455" y="6358324"/>
            <a:ext cx="46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755487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48803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0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365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Free-viewpoint television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563888" y="2564904"/>
            <a:ext cx="1656184" cy="1617785"/>
            <a:chOff x="5220072" y="2564904"/>
            <a:chExt cx="1656184" cy="1617785"/>
          </a:xfrm>
        </p:grpSpPr>
        <p:grpSp>
          <p:nvGrpSpPr>
            <p:cNvPr id="52" name="Group 51"/>
            <p:cNvGrpSpPr/>
            <p:nvPr/>
          </p:nvGrpSpPr>
          <p:grpSpPr>
            <a:xfrm>
              <a:off x="5220072" y="2564904"/>
              <a:ext cx="1656184" cy="1617785"/>
              <a:chOff x="4139952" y="1916831"/>
              <a:chExt cx="936104" cy="1448637"/>
            </a:xfrm>
            <a:scene3d>
              <a:camera prst="orthographicFront">
                <a:rot lat="0" lon="3600000" rev="0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>
              <a:xfrm>
                <a:off x="4456891" y="2222864"/>
                <a:ext cx="331133" cy="11341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139952" y="1916832"/>
                <a:ext cx="648072" cy="1152128"/>
                <a:chOff x="4139952" y="1916832"/>
                <a:chExt cx="648072" cy="1152128"/>
              </a:xfrm>
              <a:solidFill>
                <a:schemeClr val="tx1"/>
              </a:solidFill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139952" y="1916832"/>
                  <a:ext cx="316939" cy="1152128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456891" y="1916832"/>
                  <a:ext cx="331133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4139952" y="1916832"/>
                  <a:ext cx="316939" cy="306032"/>
                </a:xfrm>
                <a:prstGeom prst="lin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Isosceles Triangle 2047"/>
              <p:cNvSpPr/>
              <p:nvPr/>
            </p:nvSpPr>
            <p:spPr>
              <a:xfrm>
                <a:off x="4456891" y="1916831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Isosceles Triangle 2047"/>
              <p:cNvSpPr/>
              <p:nvPr/>
            </p:nvSpPr>
            <p:spPr>
              <a:xfrm rot="10800000">
                <a:off x="4144808" y="3059435"/>
                <a:ext cx="331133" cy="306033"/>
              </a:xfrm>
              <a:custGeom>
                <a:avLst/>
                <a:gdLst>
                  <a:gd name="connsiteX0" fmla="*/ 0 w 3355469"/>
                  <a:gd name="connsiteY0" fmla="*/ 2664296 h 2664296"/>
                  <a:gd name="connsiteX1" fmla="*/ 1677735 w 3355469"/>
                  <a:gd name="connsiteY1" fmla="*/ 0 h 2664296"/>
                  <a:gd name="connsiteX2" fmla="*/ 3355469 w 3355469"/>
                  <a:gd name="connsiteY2" fmla="*/ 2664296 h 2664296"/>
                  <a:gd name="connsiteX3" fmla="*/ 0 w 3355469"/>
                  <a:gd name="connsiteY3" fmla="*/ 2664296 h 2664296"/>
                  <a:gd name="connsiteX0" fmla="*/ 0 w 3355469"/>
                  <a:gd name="connsiteY0" fmla="*/ 2788121 h 2788121"/>
                  <a:gd name="connsiteX1" fmla="*/ 10860 w 3355469"/>
                  <a:gd name="connsiteY1" fmla="*/ 0 h 2788121"/>
                  <a:gd name="connsiteX2" fmla="*/ 3355469 w 3355469"/>
                  <a:gd name="connsiteY2" fmla="*/ 2788121 h 2788121"/>
                  <a:gd name="connsiteX3" fmla="*/ 0 w 3355469"/>
                  <a:gd name="connsiteY3" fmla="*/ 2788121 h 278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469" h="2788121">
                    <a:moveTo>
                      <a:pt x="0" y="2788121"/>
                    </a:moveTo>
                    <a:lnTo>
                      <a:pt x="10860" y="0"/>
                    </a:lnTo>
                    <a:lnTo>
                      <a:pt x="3355469" y="2788121"/>
                    </a:lnTo>
                    <a:lnTo>
                      <a:pt x="0" y="278812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ectangle 2048"/>
              <p:cNvSpPr/>
              <p:nvPr/>
            </p:nvSpPr>
            <p:spPr>
              <a:xfrm>
                <a:off x="4152503" y="2041425"/>
                <a:ext cx="247650" cy="1171575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666750 w 914400"/>
                  <a:gd name="connsiteY1" fmla="*/ 333375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666750"/>
                  <a:gd name="connsiteY0" fmla="*/ 0 h 1238250"/>
                  <a:gd name="connsiteX1" fmla="*/ 666750 w 666750"/>
                  <a:gd name="connsiteY1" fmla="*/ 333375 h 1238250"/>
                  <a:gd name="connsiteX2" fmla="*/ 666750 w 666750"/>
                  <a:gd name="connsiteY2" fmla="*/ 1238250 h 1238250"/>
                  <a:gd name="connsiteX3" fmla="*/ 0 w 666750"/>
                  <a:gd name="connsiteY3" fmla="*/ 914400 h 1238250"/>
                  <a:gd name="connsiteX4" fmla="*/ 0 w 666750"/>
                  <a:gd name="connsiteY4" fmla="*/ 0 h 1238250"/>
                  <a:gd name="connsiteX0" fmla="*/ 457200 w 666750"/>
                  <a:gd name="connsiteY0" fmla="*/ 0 h 1066800"/>
                  <a:gd name="connsiteX1" fmla="*/ 666750 w 666750"/>
                  <a:gd name="connsiteY1" fmla="*/ 161925 h 1066800"/>
                  <a:gd name="connsiteX2" fmla="*/ 666750 w 666750"/>
                  <a:gd name="connsiteY2" fmla="*/ 1066800 h 1066800"/>
                  <a:gd name="connsiteX3" fmla="*/ 0 w 666750"/>
                  <a:gd name="connsiteY3" fmla="*/ 742950 h 1066800"/>
                  <a:gd name="connsiteX4" fmla="*/ 457200 w 666750"/>
                  <a:gd name="connsiteY4" fmla="*/ 0 h 1066800"/>
                  <a:gd name="connsiteX0" fmla="*/ 0 w 209550"/>
                  <a:gd name="connsiteY0" fmla="*/ 0 h 1066800"/>
                  <a:gd name="connsiteX1" fmla="*/ 209550 w 209550"/>
                  <a:gd name="connsiteY1" fmla="*/ 161925 h 1066800"/>
                  <a:gd name="connsiteX2" fmla="*/ 209550 w 209550"/>
                  <a:gd name="connsiteY2" fmla="*/ 1066800 h 1066800"/>
                  <a:gd name="connsiteX3" fmla="*/ 9525 w 209550"/>
                  <a:gd name="connsiteY3" fmla="*/ 885825 h 1066800"/>
                  <a:gd name="connsiteX4" fmla="*/ 0 w 209550"/>
                  <a:gd name="connsiteY4" fmla="*/ 0 h 1066800"/>
                  <a:gd name="connsiteX0" fmla="*/ 0 w 228600"/>
                  <a:gd name="connsiteY0" fmla="*/ 0 h 1171575"/>
                  <a:gd name="connsiteX1" fmla="*/ 228600 w 228600"/>
                  <a:gd name="connsiteY1" fmla="*/ 266700 h 1171575"/>
                  <a:gd name="connsiteX2" fmla="*/ 228600 w 228600"/>
                  <a:gd name="connsiteY2" fmla="*/ 1171575 h 1171575"/>
                  <a:gd name="connsiteX3" fmla="*/ 28575 w 228600"/>
                  <a:gd name="connsiteY3" fmla="*/ 990600 h 1171575"/>
                  <a:gd name="connsiteX4" fmla="*/ 0 w 228600"/>
                  <a:gd name="connsiteY4" fmla="*/ 0 h 1171575"/>
                  <a:gd name="connsiteX0" fmla="*/ 19050 w 247650"/>
                  <a:gd name="connsiteY0" fmla="*/ 0 h 1171575"/>
                  <a:gd name="connsiteX1" fmla="*/ 247650 w 247650"/>
                  <a:gd name="connsiteY1" fmla="*/ 266700 h 1171575"/>
                  <a:gd name="connsiteX2" fmla="*/ 247650 w 247650"/>
                  <a:gd name="connsiteY2" fmla="*/ 1171575 h 1171575"/>
                  <a:gd name="connsiteX3" fmla="*/ 0 w 247650"/>
                  <a:gd name="connsiteY3" fmla="*/ 933450 h 1171575"/>
                  <a:gd name="connsiteX4" fmla="*/ 19050 w 247650"/>
                  <a:gd name="connsiteY4" fmla="*/ 0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650" h="1171575">
                    <a:moveTo>
                      <a:pt x="19050" y="0"/>
                    </a:moveTo>
                    <a:lnTo>
                      <a:pt x="247650" y="266700"/>
                    </a:lnTo>
                    <a:lnTo>
                      <a:pt x="247650" y="1171575"/>
                    </a:lnTo>
                    <a:lnTo>
                      <a:pt x="0" y="933450"/>
                    </a:lnTo>
                    <a:lnTo>
                      <a:pt x="19050" y="0"/>
                    </a:lnTo>
                    <a:close/>
                  </a:path>
                </a:pathLst>
              </a:cu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2050"/>
              <p:cNvSpPr/>
              <p:nvPr/>
            </p:nvSpPr>
            <p:spPr>
              <a:xfrm>
                <a:off x="4714106" y="2321447"/>
                <a:ext cx="361950" cy="838200"/>
              </a:xfrm>
              <a:custGeom>
                <a:avLst/>
                <a:gdLst>
                  <a:gd name="connsiteX0" fmla="*/ 0 w 914400"/>
                  <a:gd name="connsiteY0" fmla="*/ 0 h 914400"/>
                  <a:gd name="connsiteX1" fmla="*/ 914400 w 914400"/>
                  <a:gd name="connsiteY1" fmla="*/ 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914400"/>
                  <a:gd name="connsiteY0" fmla="*/ 0 h 914400"/>
                  <a:gd name="connsiteX1" fmla="*/ 447675 w 914400"/>
                  <a:gd name="connsiteY1" fmla="*/ 323850 h 914400"/>
                  <a:gd name="connsiteX2" fmla="*/ 914400 w 914400"/>
                  <a:gd name="connsiteY2" fmla="*/ 914400 h 914400"/>
                  <a:gd name="connsiteX3" fmla="*/ 0 w 914400"/>
                  <a:gd name="connsiteY3" fmla="*/ 914400 h 914400"/>
                  <a:gd name="connsiteX4" fmla="*/ 0 w 914400"/>
                  <a:gd name="connsiteY4" fmla="*/ 0 h 914400"/>
                  <a:gd name="connsiteX0" fmla="*/ 0 w 485775"/>
                  <a:gd name="connsiteY0" fmla="*/ 0 h 914400"/>
                  <a:gd name="connsiteX1" fmla="*/ 447675 w 485775"/>
                  <a:gd name="connsiteY1" fmla="*/ 323850 h 914400"/>
                  <a:gd name="connsiteX2" fmla="*/ 485775 w 485775"/>
                  <a:gd name="connsiteY2" fmla="*/ 847725 h 914400"/>
                  <a:gd name="connsiteX3" fmla="*/ 0 w 485775"/>
                  <a:gd name="connsiteY3" fmla="*/ 914400 h 914400"/>
                  <a:gd name="connsiteX4" fmla="*/ 0 w 485775"/>
                  <a:gd name="connsiteY4" fmla="*/ 0 h 914400"/>
                  <a:gd name="connsiteX0" fmla="*/ 0 w 485775"/>
                  <a:gd name="connsiteY0" fmla="*/ 0 h 1019175"/>
                  <a:gd name="connsiteX1" fmla="*/ 447675 w 485775"/>
                  <a:gd name="connsiteY1" fmla="*/ 323850 h 1019175"/>
                  <a:gd name="connsiteX2" fmla="*/ 485775 w 485775"/>
                  <a:gd name="connsiteY2" fmla="*/ 847725 h 1019175"/>
                  <a:gd name="connsiteX3" fmla="*/ 190500 w 485775"/>
                  <a:gd name="connsiteY3" fmla="*/ 1019175 h 1019175"/>
                  <a:gd name="connsiteX4" fmla="*/ 0 w 485775"/>
                  <a:gd name="connsiteY4" fmla="*/ 0 h 1019175"/>
                  <a:gd name="connsiteX0" fmla="*/ 0 w 361950"/>
                  <a:gd name="connsiteY0" fmla="*/ 0 h 838200"/>
                  <a:gd name="connsiteX1" fmla="*/ 323850 w 361950"/>
                  <a:gd name="connsiteY1" fmla="*/ 142875 h 838200"/>
                  <a:gd name="connsiteX2" fmla="*/ 361950 w 361950"/>
                  <a:gd name="connsiteY2" fmla="*/ 666750 h 838200"/>
                  <a:gd name="connsiteX3" fmla="*/ 66675 w 361950"/>
                  <a:gd name="connsiteY3" fmla="*/ 838200 h 838200"/>
                  <a:gd name="connsiteX4" fmla="*/ 0 w 361950"/>
                  <a:gd name="connsiteY4" fmla="*/ 0 h 83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950" h="838200">
                    <a:moveTo>
                      <a:pt x="0" y="0"/>
                    </a:moveTo>
                    <a:lnTo>
                      <a:pt x="323850" y="142875"/>
                    </a:lnTo>
                    <a:lnTo>
                      <a:pt x="361950" y="666750"/>
                    </a:lnTo>
                    <a:lnTo>
                      <a:pt x="66675" y="838200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38" y="2815767"/>
              <a:ext cx="817563" cy="1138517"/>
            </a:xfrm>
            <a:prstGeom prst="rect">
              <a:avLst/>
            </a:prstGeom>
            <a:noFill/>
            <a:scene3d>
              <a:camera prst="orthographicFront">
                <a:rot lat="20099998" lon="624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4228017" y="3026289"/>
            <a:ext cx="314237" cy="311679"/>
          </a:xfrm>
          <a:custGeom>
            <a:avLst/>
            <a:gdLst>
              <a:gd name="connsiteX0" fmla="*/ 0 w 228512"/>
              <a:gd name="connsiteY0" fmla="*/ 0 h 283104"/>
              <a:gd name="connsiteX1" fmla="*/ 228512 w 228512"/>
              <a:gd name="connsiteY1" fmla="*/ 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0 w 228512"/>
              <a:gd name="connsiteY0" fmla="*/ 0 h 283104"/>
              <a:gd name="connsiteX1" fmla="*/ 104687 w 228512"/>
              <a:gd name="connsiteY1" fmla="*/ 133350 h 283104"/>
              <a:gd name="connsiteX2" fmla="*/ 228512 w 228512"/>
              <a:gd name="connsiteY2" fmla="*/ 283104 h 283104"/>
              <a:gd name="connsiteX3" fmla="*/ 0 w 228512"/>
              <a:gd name="connsiteY3" fmla="*/ 283104 h 283104"/>
              <a:gd name="connsiteX4" fmla="*/ 0 w 228512"/>
              <a:gd name="connsiteY4" fmla="*/ 0 h 283104"/>
              <a:gd name="connsiteX0" fmla="*/ 85725 w 314237"/>
              <a:gd name="connsiteY0" fmla="*/ 0 h 321204"/>
              <a:gd name="connsiteX1" fmla="*/ 190412 w 314237"/>
              <a:gd name="connsiteY1" fmla="*/ 133350 h 321204"/>
              <a:gd name="connsiteX2" fmla="*/ 314237 w 314237"/>
              <a:gd name="connsiteY2" fmla="*/ 283104 h 321204"/>
              <a:gd name="connsiteX3" fmla="*/ 0 w 314237"/>
              <a:gd name="connsiteY3" fmla="*/ 321204 h 321204"/>
              <a:gd name="connsiteX4" fmla="*/ 85725 w 314237"/>
              <a:gd name="connsiteY4" fmla="*/ 0 h 321204"/>
              <a:gd name="connsiteX0" fmla="*/ 85725 w 314237"/>
              <a:gd name="connsiteY0" fmla="*/ 0 h 197379"/>
              <a:gd name="connsiteX1" fmla="*/ 190412 w 314237"/>
              <a:gd name="connsiteY1" fmla="*/ 9525 h 197379"/>
              <a:gd name="connsiteX2" fmla="*/ 314237 w 314237"/>
              <a:gd name="connsiteY2" fmla="*/ 159279 h 197379"/>
              <a:gd name="connsiteX3" fmla="*/ 0 w 314237"/>
              <a:gd name="connsiteY3" fmla="*/ 197379 h 197379"/>
              <a:gd name="connsiteX4" fmla="*/ 85725 w 314237"/>
              <a:gd name="connsiteY4" fmla="*/ 0 h 197379"/>
              <a:gd name="connsiteX0" fmla="*/ 66675 w 314237"/>
              <a:gd name="connsiteY0" fmla="*/ 0 h 311679"/>
              <a:gd name="connsiteX1" fmla="*/ 190412 w 314237"/>
              <a:gd name="connsiteY1" fmla="*/ 123825 h 311679"/>
              <a:gd name="connsiteX2" fmla="*/ 314237 w 314237"/>
              <a:gd name="connsiteY2" fmla="*/ 273579 h 311679"/>
              <a:gd name="connsiteX3" fmla="*/ 0 w 314237"/>
              <a:gd name="connsiteY3" fmla="*/ 311679 h 311679"/>
              <a:gd name="connsiteX4" fmla="*/ 66675 w 314237"/>
              <a:gd name="connsiteY4" fmla="*/ 0 h 311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237" h="311679">
                <a:moveTo>
                  <a:pt x="66675" y="0"/>
                </a:moveTo>
                <a:lnTo>
                  <a:pt x="190412" y="123825"/>
                </a:lnTo>
                <a:lnTo>
                  <a:pt x="314237" y="273579"/>
                </a:lnTo>
                <a:lnTo>
                  <a:pt x="0" y="311679"/>
                </a:lnTo>
                <a:lnTo>
                  <a:pt x="66675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557614" y="908720"/>
            <a:ext cx="2989684" cy="5061520"/>
            <a:chOff x="5557614" y="1368883"/>
            <a:chExt cx="2989684" cy="5061520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323701" y="2251374"/>
            <a:ext cx="2447926" cy="2087450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510504"/>
              </p:ext>
            </p:extLst>
          </p:nvPr>
        </p:nvGraphicFramePr>
        <p:xfrm>
          <a:off x="6169682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8356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96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7673"/>
              </p:ext>
            </p:extLst>
          </p:nvPr>
        </p:nvGraphicFramePr>
        <p:xfrm>
          <a:off x="870837" y="4238230"/>
          <a:ext cx="4206732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User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                                  Display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208300"/>
              </p:ext>
            </p:extLst>
          </p:nvPr>
        </p:nvGraphicFramePr>
        <p:xfrm>
          <a:off x="4937268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5" name="Group 64"/>
          <p:cNvGrpSpPr/>
          <p:nvPr/>
        </p:nvGrpSpPr>
        <p:grpSpPr>
          <a:xfrm>
            <a:off x="4644008" y="2950926"/>
            <a:ext cx="774695" cy="1198154"/>
            <a:chOff x="2731061" y="1018828"/>
            <a:chExt cx="1274400" cy="1937370"/>
          </a:xfrm>
        </p:grpSpPr>
        <p:sp>
          <p:nvSpPr>
            <p:cNvPr id="71" name="Oval 70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742152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89182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254943" y="1145210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RGB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427884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252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1068656" y="3861048"/>
            <a:ext cx="2909076" cy="864096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number of clusters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hyper-parameters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responsibilities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2280878" y="2492896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54943" y="1145210"/>
            <a:ext cx="8637537" cy="1203670"/>
            <a:chOff x="254943" y="1145210"/>
            <a:chExt cx="8637537" cy="1203670"/>
          </a:xfrm>
        </p:grpSpPr>
        <p:grpSp>
          <p:nvGrpSpPr>
            <p:cNvPr id="44" name="Group 43"/>
            <p:cNvGrpSpPr/>
            <p:nvPr/>
          </p:nvGrpSpPr>
          <p:grpSpPr>
            <a:xfrm>
              <a:off x="254943" y="1145210"/>
              <a:ext cx="8637537" cy="1203670"/>
              <a:chOff x="-108520" y="1145216"/>
              <a:chExt cx="8637537" cy="120367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108520" y="1145216"/>
                <a:ext cx="8637537" cy="1203670"/>
                <a:chOff x="-108520" y="1145216"/>
                <a:chExt cx="8637537" cy="1203670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119737" y="1145216"/>
                  <a:ext cx="7409280" cy="1203666"/>
                  <a:chOff x="1119737" y="1233790"/>
                  <a:chExt cx="7409280" cy="899066"/>
                </a:xfrm>
              </p:grpSpPr>
              <p:cxnSp>
                <p:nvCxnSpPr>
                  <p:cNvPr id="21" name="Straight Arrow Connector 20"/>
                  <p:cNvCxnSpPr>
                    <a:stCxn id="83" idx="3"/>
                    <a:endCxn id="84" idx="1"/>
                  </p:cNvCxnSpPr>
                  <p:nvPr/>
                </p:nvCxnSpPr>
                <p:spPr>
                  <a:xfrm>
                    <a:off x="2771799" y="1857125"/>
                    <a:ext cx="412997" cy="0"/>
                  </a:xfrm>
                  <a:prstGeom prst="straightConnector1">
                    <a:avLst/>
                  </a:prstGeom>
                  <a:ln w="34925">
                    <a:solidFill>
                      <a:srgbClr val="1854A6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119737" y="1233790"/>
                    <a:ext cx="7409280" cy="899066"/>
                    <a:chOff x="850755" y="1031483"/>
                    <a:chExt cx="7409280" cy="899066"/>
                  </a:xfrm>
                </p:grpSpPr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850755" y="1379088"/>
                      <a:ext cx="6181023" cy="551460"/>
                      <a:chOff x="705000" y="1379608"/>
                      <a:chExt cx="6166557" cy="795842"/>
                    </a:xfrm>
                  </p:grpSpPr>
                  <p:cxnSp>
                    <p:nvCxnSpPr>
                      <p:cNvPr id="79" name="Straight Arrow Connector 78"/>
                      <p:cNvCxnSpPr>
                        <a:stCxn id="84" idx="3"/>
                        <a:endCxn id="85" idx="1"/>
                      </p:cNvCxnSpPr>
                      <p:nvPr/>
                    </p:nvCxnSpPr>
                    <p:spPr>
                      <a:xfrm>
                        <a:off x="4724324" y="1777529"/>
                        <a:ext cx="387274" cy="0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/>
                      <p:cNvCxnSpPr>
                        <a:stCxn id="85" idx="3"/>
                        <a:endCxn id="78" idx="2"/>
                      </p:cNvCxnSpPr>
                      <p:nvPr/>
                    </p:nvCxnSpPr>
                    <p:spPr>
                      <a:xfrm>
                        <a:off x="6410001" y="1777529"/>
                        <a:ext cx="461556" cy="2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1131925" y="1379608"/>
                        <a:ext cx="5278076" cy="795842"/>
                        <a:chOff x="1779997" y="1379608"/>
                        <a:chExt cx="5278076" cy="795842"/>
                      </a:xfrm>
                    </p:grpSpPr>
                    <p:sp>
                      <p:nvSpPr>
                        <p:cNvPr id="83" name="Rounded Rectangle 82"/>
                        <p:cNvSpPr/>
                        <p:nvPr/>
                      </p:nvSpPr>
                      <p:spPr>
                        <a:xfrm>
                          <a:off x="1779997" y="1379608"/>
                          <a:ext cx="1221270" cy="795842"/>
                        </a:xfrm>
                        <a:prstGeom prst="roundRect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Initialization</a:t>
                          </a:r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  <p:sp>
                      <p:nvSpPr>
                        <p:cNvPr id="84" name="Rounded Rectangle 83"/>
                        <p:cNvSpPr/>
                        <p:nvPr/>
                      </p:nvSpPr>
                      <p:spPr>
                        <a:xfrm>
                          <a:off x="3413297" y="1379608"/>
                          <a:ext cx="1959100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Optimization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of the 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posterior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d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istribution</a:t>
                          </a:r>
                        </a:p>
                      </p:txBody>
                    </p:sp>
                    <p:sp>
                      <p:nvSpPr>
                        <p:cNvPr id="85" name="Rounded Rectangle 84"/>
                        <p:cNvSpPr/>
                        <p:nvPr/>
                      </p:nvSpPr>
                      <p:spPr>
                        <a:xfrm>
                          <a:off x="5759671" y="1379608"/>
                          <a:ext cx="1298402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lower bound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e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valuation</a:t>
                          </a:r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</p:grpSp>
                  <p:cxnSp>
                    <p:nvCxnSpPr>
                      <p:cNvPr id="82" name="Straight Arrow Connector 81"/>
                      <p:cNvCxnSpPr>
                        <a:stCxn id="37" idx="5"/>
                        <a:endCxn id="83" idx="1"/>
                      </p:cNvCxnSpPr>
                      <p:nvPr/>
                    </p:nvCxnSpPr>
                    <p:spPr>
                      <a:xfrm flipV="1">
                        <a:off x="705000" y="1777529"/>
                        <a:ext cx="426926" cy="5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43134" y="1031483"/>
                      <a:ext cx="136966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Repeat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Until convergence </a:t>
                      </a:r>
                      <a:endParaRPr lang="en-US" sz="1200" b="1" dirty="0">
                        <a:solidFill>
                          <a:srgbClr val="1854A6"/>
                        </a:solidFill>
                        <a:cs typeface="Microsoft Sans Serif" pitchFamily="34" charset="0"/>
                      </a:endParaRPr>
                    </a:p>
                  </p:txBody>
                </p:sp>
                <p:sp>
                  <p:nvSpPr>
                    <p:cNvPr id="78" name="Flowchart: Data 77"/>
                    <p:cNvSpPr/>
                    <p:nvPr/>
                  </p:nvSpPr>
                  <p:spPr>
                    <a:xfrm>
                      <a:off x="6895306" y="1379089"/>
                      <a:ext cx="1364729" cy="551460"/>
                    </a:xfrm>
                    <a:prstGeom prst="flowChartInputOutput">
                      <a:avLst/>
                    </a:prstGeom>
                    <a:solidFill>
                      <a:srgbClr val="1854A6"/>
                    </a:solidFill>
                    <a:ln>
                      <a:solidFill>
                        <a:srgbClr val="1854A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Color </a:t>
                      </a:r>
                    </a:p>
                    <a:p>
                      <a:pPr algn="ctr"/>
                      <a:r>
                        <a:rPr lang="sv-SE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clusters</a:t>
                      </a:r>
                      <a:endParaRPr lang="en-US" sz="14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p:txBody>
                </p:sp>
              </p:grpSp>
            </p:grpSp>
            <p:sp>
              <p:nvSpPr>
                <p:cNvPr id="37" name="Flowchart: Data 36"/>
                <p:cNvSpPr/>
                <p:nvPr/>
              </p:nvSpPr>
              <p:spPr>
                <a:xfrm>
                  <a:off x="-108520" y="1610592"/>
                  <a:ext cx="1364729" cy="738294"/>
                </a:xfrm>
                <a:prstGeom prst="flowChartInputOutput">
                  <a:avLst/>
                </a:prstGeom>
                <a:solidFill>
                  <a:srgbClr val="1854A6"/>
                </a:solidFill>
                <a:ln>
                  <a:solidFill>
                    <a:srgbClr val="1854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RGB</a:t>
                  </a:r>
                </a:p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data</a:t>
                  </a:r>
                  <a:endParaRPr lang="en-US" sz="14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cxnSp>
            <p:nvCxnSpPr>
              <p:cNvPr id="23" name="Elbow Connector 22"/>
              <p:cNvCxnSpPr>
                <a:stCxn id="84" idx="1"/>
                <a:endCxn id="78" idx="2"/>
              </p:cNvCxnSpPr>
              <p:nvPr/>
            </p:nvCxnSpPr>
            <p:spPr>
              <a:xfrm rot="10800000" flipH="1" flipV="1">
                <a:off x="3184795" y="1979734"/>
                <a:ext cx="4115965" cy="2"/>
              </a:xfrm>
              <a:prstGeom prst="bentConnector5">
                <a:avLst>
                  <a:gd name="adj1" fmla="val -5554"/>
                  <a:gd name="adj2" fmla="val -29887300000"/>
                  <a:gd name="adj3" fmla="val 93256"/>
                </a:avLst>
              </a:prstGeom>
              <a:ln w="34925">
                <a:solidFill>
                  <a:srgbClr val="1854A6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/>
            <p:nvPr/>
          </p:nvCxnSpPr>
          <p:spPr>
            <a:xfrm flipH="1">
              <a:off x="4371635" y="1378868"/>
              <a:ext cx="488397" cy="0"/>
            </a:xfrm>
            <a:prstGeom prst="straightConnector1">
              <a:avLst/>
            </a:prstGeom>
            <a:ln w="34925">
              <a:solidFill>
                <a:srgbClr val="1854A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240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252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Down Arrow 33"/>
          <p:cNvSpPr/>
          <p:nvPr/>
        </p:nvSpPr>
        <p:spPr>
          <a:xfrm>
            <a:off x="4328514" y="2490614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110541" y="3861048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Maximize the </a:t>
            </a:r>
            <a:r>
              <a:rPr lang="en-GB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variational lower </a:t>
            </a: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bound on free energy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Evaluate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responsibilities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Update the hyper-parameters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145210"/>
            <a:ext cx="8637537" cy="1203670"/>
            <a:chOff x="-108520" y="1145216"/>
            <a:chExt cx="8637537" cy="1203670"/>
          </a:xfrm>
        </p:grpSpPr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RGB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 flipH="1">
            <a:off x="4371635" y="1378868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240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2524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5096323" y="3861023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Check for convergence 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145210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RGB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378868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/>
          <p:cNvSpPr/>
          <p:nvPr/>
        </p:nvSpPr>
        <p:spPr>
          <a:xfrm>
            <a:off x="6319242" y="2490614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240359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097857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254943" y="1145210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alpha val="0"/>
                      </a:schemeClr>
                    </a:solidFill>
                    <a:tailEnd type="none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RGB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378868"/>
            <a:ext cx="488397" cy="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403482" y="1979730"/>
            <a:ext cx="260742" cy="3783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30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X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omic Sans MS" pitchFamily="66" charset="0"/>
                <a:cs typeface="Microsoft Sans Serif" pitchFamily="34" charset="0"/>
              </a:rPr>
              <a:t>Gaussian mixture model with variational Bayes inference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860599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254943" y="1145210"/>
            <a:ext cx="8637537" cy="1203670"/>
            <a:chOff x="-108520" y="1145216"/>
            <a:chExt cx="8637537" cy="1203670"/>
          </a:xfrm>
        </p:grpSpPr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RGB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sp>
        <p:nvSpPr>
          <p:cNvPr id="59" name="Rectangle 58"/>
          <p:cNvSpPr/>
          <p:nvPr/>
        </p:nvSpPr>
        <p:spPr>
          <a:xfrm>
            <a:off x="870837" y="6021288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[4]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050" b="1" dirty="0" smtClean="0"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050" b="1" dirty="0"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</p:spTree>
    <p:extLst>
      <p:ext uri="{BB962C8B-B14F-4D97-AF65-F5344CB8AC3E}">
        <p14:creationId xmlns:p14="http://schemas.microsoft.com/office/powerpoint/2010/main" val="9201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284496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6" name="Group 175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177" name="Oval 176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187" name="Table 1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13882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89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37" y="3991666"/>
            <a:ext cx="992735" cy="68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91" name="Table 1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77432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5" name="Rectangle 4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870837" y="6413745"/>
            <a:ext cx="8252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ISM 2012 - Pravin Kumar Rana, </a:t>
            </a:r>
            <a:r>
              <a:rPr lang="en-US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A Variational Bayesian Inference Framework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Depth Image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Enhancement </a:t>
            </a:r>
            <a:r>
              <a:rPr lang="sv-SE" sz="1400" dirty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2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omic Sans MS" pitchFamily="66" charset="0"/>
                <a:cs typeface="Microsoft Sans Serif" pitchFamily="34" charset="0"/>
              </a:rPr>
              <a:t>Depth image based rendering</a:t>
            </a:r>
            <a:endParaRPr lang="sv-SE" sz="2400" dirty="0" smtClean="0">
              <a:latin typeface="Comic Sans MS" pitchFamily="66" charset="0"/>
              <a:cs typeface="Microsoft Sans Serif" pitchFamily="34" charset="0"/>
            </a:endParaRPr>
          </a:p>
        </p:txBody>
      </p:sp>
      <p:graphicFrame>
        <p:nvGraphicFramePr>
          <p:cNvPr id="70" name="Table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02450"/>
              </p:ext>
            </p:extLst>
          </p:nvPr>
        </p:nvGraphicFramePr>
        <p:xfrm>
          <a:off x="5750" y="-23192"/>
          <a:ext cx="9139686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242769"/>
                <a:gridCol w="1803793"/>
                <a:gridCol w="1523281"/>
                <a:gridCol w="1523281"/>
                <a:gridCol w="15232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rgbClr val="C00000"/>
                          </a:solidFill>
                        </a:rPr>
                        <a:t>Background</a:t>
                      </a:r>
                      <a:endParaRPr lang="en-US" sz="1200" noProof="0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Motivation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Enhancement framework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Experimental</a:t>
                      </a:r>
                      <a:r>
                        <a:rPr lang="en-US" sz="1200" baseline="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results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Conclusions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Future directions</a:t>
                      </a:r>
                      <a:endParaRPr lang="en-US" sz="1200" noProof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60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472" y="504175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797" y="5085184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3" name="Group 162"/>
          <p:cNvGrpSpPr/>
          <p:nvPr/>
        </p:nvGrpSpPr>
        <p:grpSpPr>
          <a:xfrm>
            <a:off x="445046" y="908720"/>
            <a:ext cx="2989684" cy="5061520"/>
            <a:chOff x="5557614" y="1368883"/>
            <a:chExt cx="2989684" cy="5061520"/>
          </a:xfrm>
        </p:grpSpPr>
        <p:pic>
          <p:nvPicPr>
            <p:cNvPr id="16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0" name="Group 169"/>
            <p:cNvGrpSpPr/>
            <p:nvPr/>
          </p:nvGrpSpPr>
          <p:grpSpPr>
            <a:xfrm>
              <a:off x="5557614" y="1368883"/>
              <a:ext cx="1224136" cy="5061520"/>
              <a:chOff x="5588496" y="1015608"/>
              <a:chExt cx="1224136" cy="5061520"/>
            </a:xfrm>
          </p:grpSpPr>
          <p:pic>
            <p:nvPicPr>
              <p:cNvPr id="183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116181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560028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28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Rectangle 79"/>
          <p:cNvSpPr/>
          <p:nvPr/>
        </p:nvSpPr>
        <p:spPr>
          <a:xfrm>
            <a:off x="5464721" y="1333823"/>
            <a:ext cx="3679279" cy="14516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415952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349113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282602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3623943" y="2383521"/>
            <a:ext cx="1433063" cy="1149118"/>
            <a:chOff x="3563888" y="2383521"/>
            <a:chExt cx="1433063" cy="1149118"/>
          </a:xfrm>
        </p:grpSpPr>
        <p:sp>
          <p:nvSpPr>
            <p:cNvPr id="46" name="TextBox 45"/>
            <p:cNvSpPr txBox="1"/>
            <p:nvPr/>
          </p:nvSpPr>
          <p:spPr>
            <a:xfrm>
              <a:off x="3563888" y="2383521"/>
              <a:ext cx="1433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 smtClean="0">
                  <a:latin typeface="Microsoft Sans Serif" pitchFamily="34" charset="0"/>
                  <a:cs typeface="Microsoft Sans Serif" pitchFamily="34" charset="0"/>
                </a:rPr>
                <a:t>Depth image</a:t>
              </a:r>
              <a:endParaRPr lang="en-US" sz="16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3736321" y="2734751"/>
              <a:ext cx="1116022" cy="797888"/>
              <a:chOff x="2915816" y="2744276"/>
              <a:chExt cx="1116022" cy="797888"/>
            </a:xfrm>
          </p:grpSpPr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9104" y="2744276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7997" y="2802174"/>
                <a:ext cx="992734" cy="702459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5816" y="2839705"/>
                <a:ext cx="992734" cy="702459"/>
              </a:xfrm>
              <a:prstGeom prst="rect">
                <a:avLst/>
              </a:prstGeom>
            </p:spPr>
          </p:pic>
        </p:grpSp>
      </p:grp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61778"/>
              </p:ext>
            </p:extLst>
          </p:nvPr>
        </p:nvGraphicFramePr>
        <p:xfrm>
          <a:off x="1057114" y="5924897"/>
          <a:ext cx="2032781" cy="288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781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Multiview video imagery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7710"/>
              </p:ext>
            </p:extLst>
          </p:nvPr>
        </p:nvGraphicFramePr>
        <p:xfrm>
          <a:off x="-175300" y="4680712"/>
          <a:ext cx="3739188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792"/>
                <a:gridCol w="1246396"/>
              </a:tblGrid>
              <a:tr h="288032">
                <a:tc>
                  <a:txBody>
                    <a:bodyPr/>
                    <a:lstStyle/>
                    <a:p>
                      <a:pPr algn="l"/>
                      <a:r>
                        <a:rPr lang="en-US" sz="1200" baseline="0" noProof="0" dirty="0" smtClean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camera</a:t>
                      </a:r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>
                          <a:solidFill>
                            <a:schemeClr val="tx1"/>
                          </a:solidFill>
                        </a:rPr>
                        <a:t>Virtual view</a:t>
                      </a:r>
                    </a:p>
                    <a:p>
                      <a:pPr algn="ctr"/>
                      <a:endParaRPr lang="en-US" sz="12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4996952" y="2426974"/>
            <a:ext cx="583160" cy="1247525"/>
            <a:chOff x="4996952" y="2426974"/>
            <a:chExt cx="583160" cy="1247525"/>
          </a:xfrm>
        </p:grpSpPr>
        <p:sp>
          <p:nvSpPr>
            <p:cNvPr id="55" name="Rectangle 54"/>
            <p:cNvSpPr/>
            <p:nvPr/>
          </p:nvSpPr>
          <p:spPr>
            <a:xfrm rot="10800000">
              <a:off x="5121370" y="2722075"/>
              <a:ext cx="290343" cy="706202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996952" y="2426974"/>
              <a:ext cx="5831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Near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57005" y="3428278"/>
              <a:ext cx="4077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000" dirty="0" smtClean="0">
                  <a:latin typeface="Microsoft Sans Serif" pitchFamily="34" charset="0"/>
                  <a:cs typeface="Microsoft Sans Serif" pitchFamily="34" charset="0"/>
                </a:rPr>
                <a:t>Far</a:t>
              </a:r>
              <a:endParaRPr lang="en-US" sz="1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53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11477</TotalTime>
  <Words>4492</Words>
  <Application>Microsoft Office PowerPoint</Application>
  <PresentationFormat>On-screen Show (4:3)</PresentationFormat>
  <Paragraphs>1223</Paragraphs>
  <Slides>75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Office Theme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Pravin Kumar Rana</dc:creator>
  <cp:lastModifiedBy>Pravin Kumar Rana</cp:lastModifiedBy>
  <cp:revision>545</cp:revision>
  <dcterms:created xsi:type="dcterms:W3CDTF">2012-11-09T16:54:51Z</dcterms:created>
  <dcterms:modified xsi:type="dcterms:W3CDTF">2012-12-10T16:35:18Z</dcterms:modified>
</cp:coreProperties>
</file>